
<file path=[Content_Types].xml><?xml version="1.0" encoding="utf-8"?>
<Types xmlns="http://schemas.openxmlformats.org/package/2006/content-types">
  <Default Extension="emf" ContentType="image/x-emf"/>
  <Default Extension="jfif"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4"/>
  </p:notesMasterIdLst>
  <p:handoutMasterIdLst>
    <p:handoutMasterId r:id="rId25"/>
  </p:handoutMasterIdLst>
  <p:sldIdLst>
    <p:sldId id="459" r:id="rId5"/>
    <p:sldId id="445" r:id="rId6"/>
    <p:sldId id="444" r:id="rId7"/>
    <p:sldId id="426" r:id="rId8"/>
    <p:sldId id="428" r:id="rId9"/>
    <p:sldId id="448" r:id="rId10"/>
    <p:sldId id="449" r:id="rId11"/>
    <p:sldId id="446" r:id="rId12"/>
    <p:sldId id="440" r:id="rId13"/>
    <p:sldId id="450" r:id="rId14"/>
    <p:sldId id="451" r:id="rId15"/>
    <p:sldId id="452" r:id="rId16"/>
    <p:sldId id="453" r:id="rId17"/>
    <p:sldId id="454" r:id="rId18"/>
    <p:sldId id="455" r:id="rId19"/>
    <p:sldId id="456" r:id="rId20"/>
    <p:sldId id="457" r:id="rId21"/>
    <p:sldId id="458" r:id="rId22"/>
    <p:sldId id="418" r:id="rId23"/>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310">
          <p15:clr>
            <a:srgbClr val="A4A3A4"/>
          </p15:clr>
        </p15:guide>
        <p15:guide id="7" orient="horz" pos="1111">
          <p15:clr>
            <a:srgbClr val="A4A3A4"/>
          </p15:clr>
        </p15:guide>
        <p15:guide id="8" orient="horz" pos="975">
          <p15:clr>
            <a:srgbClr val="A4A3A4"/>
          </p15:clr>
        </p15:guide>
        <p15:guide id="9" orient="horz" pos="229">
          <p15:clr>
            <a:srgbClr val="A4A3A4"/>
          </p15:clr>
        </p15:guide>
        <p15:guide id="10" orient="horz" pos="4537">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orient="horz" pos="4597">
          <p15:clr>
            <a:srgbClr val="A4A3A4"/>
          </p15:clr>
        </p15:guide>
        <p15:guide id="17" pos="4233">
          <p15:clr>
            <a:srgbClr val="A4A3A4"/>
          </p15:clr>
        </p15:guide>
        <p15:guide id="18" pos="113">
          <p15:clr>
            <a:srgbClr val="A4A3A4"/>
          </p15:clr>
        </p15:guide>
        <p15:guide id="19" pos="8360">
          <p15:clr>
            <a:srgbClr val="A4A3A4"/>
          </p15:clr>
        </p15:guide>
        <p15:guide id="20" pos="8244">
          <p15:clr>
            <a:srgbClr val="A4A3A4"/>
          </p15:clr>
        </p15:guide>
        <p15:guide id="21" pos="5737">
          <p15:clr>
            <a:srgbClr val="A4A3A4"/>
          </p15:clr>
        </p15:guide>
        <p15:guide id="22" pos="3046">
          <p15:clr>
            <a:srgbClr val="A4A3A4"/>
          </p15:clr>
        </p15:guide>
        <p15:guide id="23" pos="5447">
          <p15:clr>
            <a:srgbClr val="A4A3A4"/>
          </p15:clr>
        </p15:guide>
        <p15:guide id="24" pos="8134">
          <p15:clr>
            <a:srgbClr val="A4A3A4"/>
          </p15:clr>
        </p15:guide>
        <p15:guide id="25" pos="4109">
          <p15:clr>
            <a:srgbClr val="A4A3A4"/>
          </p15:clr>
        </p15:guide>
        <p15:guide id="26" pos="4369">
          <p15:clr>
            <a:srgbClr val="A4A3A4"/>
          </p15:clr>
        </p15:guide>
        <p15:guide id="27" pos="2752">
          <p15:clr>
            <a:srgbClr val="A4A3A4"/>
          </p15:clr>
        </p15:guide>
        <p15:guide id="28" pos="345">
          <p15:clr>
            <a:srgbClr val="A4A3A4"/>
          </p15:clr>
        </p15:guide>
        <p15:guide id="29" pos="233">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0070C0"/>
    <a:srgbClr val="ABCD95"/>
    <a:srgbClr val="577F3C"/>
    <a:srgbClr val="C00000"/>
    <a:srgbClr val="FFFFFF"/>
    <a:srgbClr val="FF585D"/>
    <a:srgbClr val="66686A"/>
    <a:srgbClr val="614B7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1" autoAdjust="0"/>
    <p:restoredTop sz="81257" autoAdjust="0"/>
  </p:normalViewPr>
  <p:slideViewPr>
    <p:cSldViewPr snapToObjects="1" showGuides="1">
      <p:cViewPr varScale="1">
        <p:scale>
          <a:sx n="99" d="100"/>
          <a:sy n="99" d="100"/>
        </p:scale>
        <p:origin x="208" y="656"/>
      </p:cViewPr>
      <p:guideLst>
        <p:guide orient="horz" pos="2381"/>
        <p:guide orient="horz" pos="113"/>
        <p:guide orient="horz" pos="4649"/>
        <p:guide orient="horz" pos="3787"/>
        <p:guide orient="horz" pos="4422"/>
        <p:guide orient="horz" pos="4310"/>
        <p:guide orient="horz" pos="1111"/>
        <p:guide orient="horz" pos="975"/>
        <p:guide orient="horz" pos="229"/>
        <p:guide orient="horz" pos="4537"/>
        <p:guide orient="horz" pos="346"/>
        <p:guide orient="horz" pos="460"/>
        <p:guide orient="horz" pos="4184"/>
        <p:guide orient="horz" pos="4071"/>
        <p:guide orient="horz" pos="839"/>
        <p:guide orient="horz" pos="4597"/>
        <p:guide pos="4233"/>
        <p:guide pos="113"/>
        <p:guide pos="8360"/>
        <p:guide pos="8244"/>
        <p:guide pos="5737"/>
        <p:guide pos="3046"/>
        <p:guide pos="5447"/>
        <p:guide pos="8134"/>
        <p:guide pos="4109"/>
        <p:guide pos="4369"/>
        <p:guide pos="2752"/>
        <p:guide pos="345"/>
        <p:guide pos="233"/>
      </p:guideLst>
    </p:cSldViewPr>
  </p:slid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69" d="100"/>
          <a:sy n="69" d="100"/>
        </p:scale>
        <p:origin x="2496" y="-642"/>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package" Target="../embeddings/Microsoft_Excel_Worksheet4.xlsx"/><Relationship Id="rId2" Type="http://schemas.openxmlformats.org/officeDocument/2006/relationships/image" Target="../media/image10.emf"/><Relationship Id="rId1" Type="http://schemas.openxmlformats.org/officeDocument/2006/relationships/image" Target="../media/image9.png"/><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r-Latn-RS" sz="1400" dirty="0">
                <a:effectLst/>
              </a:rPr>
              <a:t>Prosječan</a:t>
            </a:r>
            <a:r>
              <a:rPr lang="sr-Latn-RS" sz="1400" baseline="0" dirty="0">
                <a:effectLst/>
              </a:rPr>
              <a:t> prihod po članu domaćinstva</a:t>
            </a:r>
            <a:endParaRPr lang="en-US" sz="1400" dirty="0">
              <a:effectLst/>
            </a:endParaRPr>
          </a:p>
        </c:rich>
      </c:tx>
      <c:layout>
        <c:manualLayout>
          <c:xMode val="edge"/>
          <c:yMode val="edge"/>
          <c:x val="0.35840796520854012"/>
          <c:y val="0"/>
        </c:manualLayout>
      </c:layout>
      <c:overlay val="0"/>
      <c:spPr>
        <a:noFill/>
        <a:ln>
          <a:noFill/>
        </a:ln>
        <a:effectLst/>
      </c:spPr>
    </c:title>
    <c:autoTitleDeleted val="0"/>
    <c:plotArea>
      <c:layout>
        <c:manualLayout>
          <c:layoutTarget val="inner"/>
          <c:xMode val="edge"/>
          <c:yMode val="edge"/>
          <c:x val="0.26161043415961593"/>
          <c:y val="0.13426324045547391"/>
          <c:w val="0.60680755193937475"/>
          <c:h val="0.86189091192022105"/>
        </c:manualLayout>
      </c:layout>
      <c:barChart>
        <c:barDir val="bar"/>
        <c:grouping val="clustered"/>
        <c:varyColors val="0"/>
        <c:ser>
          <c:idx val="0"/>
          <c:order val="0"/>
          <c:tx>
            <c:strRef>
              <c:f>Sheet1!$B$1</c:f>
              <c:strCache>
                <c:ptCount val="1"/>
                <c:pt idx="0">
                  <c:v>Column1</c:v>
                </c:pt>
              </c:strCache>
            </c:strRef>
          </c:tx>
          <c:spPr>
            <a:solidFill>
              <a:srgbClr val="00768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Bez prihoda</c:v>
                </c:pt>
                <c:pt idx="1">
                  <c:v>Ispod 100 €</c:v>
                </c:pt>
                <c:pt idx="2">
                  <c:v>Između 101-200 €</c:v>
                </c:pt>
                <c:pt idx="3">
                  <c:v>Između 201-400 €</c:v>
                </c:pt>
                <c:pt idx="4">
                  <c:v>Između 401-600 €</c:v>
                </c:pt>
                <c:pt idx="5">
                  <c:v>Između 601-800 €</c:v>
                </c:pt>
                <c:pt idx="6">
                  <c:v>Između 801-1000 €</c:v>
                </c:pt>
                <c:pt idx="7">
                  <c:v>Preko 1000 €</c:v>
                </c:pt>
                <c:pt idx="8">
                  <c:v>Ne zna/ Odbija</c:v>
                </c:pt>
              </c:strCache>
            </c:strRef>
          </c:cat>
          <c:val>
            <c:numRef>
              <c:f>Sheet1!$B$2:$B$10</c:f>
              <c:numCache>
                <c:formatCode>General</c:formatCode>
                <c:ptCount val="9"/>
                <c:pt idx="0">
                  <c:v>4.9000000000000004</c:v>
                </c:pt>
                <c:pt idx="1">
                  <c:v>2.2000000000000002</c:v>
                </c:pt>
                <c:pt idx="2">
                  <c:v>10</c:v>
                </c:pt>
                <c:pt idx="3">
                  <c:v>19.8</c:v>
                </c:pt>
                <c:pt idx="4">
                  <c:v>15.6</c:v>
                </c:pt>
                <c:pt idx="5">
                  <c:v>12.5</c:v>
                </c:pt>
                <c:pt idx="6">
                  <c:v>8.5</c:v>
                </c:pt>
                <c:pt idx="7" formatCode="0">
                  <c:v>13.3</c:v>
                </c:pt>
                <c:pt idx="8" formatCode="0">
                  <c:v>13.3</c:v>
                </c:pt>
              </c:numCache>
            </c:numRef>
          </c:val>
          <c:extLst>
            <c:ext xmlns:c16="http://schemas.microsoft.com/office/drawing/2014/chart" uri="{C3380CC4-5D6E-409C-BE32-E72D297353CC}">
              <c16:uniqueId val="{00000000-49B2-4D6D-AE7F-B62D4C6A71E7}"/>
            </c:ext>
          </c:extLst>
        </c:ser>
        <c:dLbls>
          <c:showLegendKey val="0"/>
          <c:showVal val="0"/>
          <c:showCatName val="0"/>
          <c:showSerName val="0"/>
          <c:showPercent val="0"/>
          <c:showBubbleSize val="0"/>
        </c:dLbls>
        <c:gapWidth val="69"/>
        <c:axId val="90733568"/>
        <c:axId val="90743552"/>
      </c:barChart>
      <c:catAx>
        <c:axId val="907335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ME"/>
          </a:p>
        </c:txPr>
        <c:crossAx val="90743552"/>
        <c:crosses val="autoZero"/>
        <c:auto val="1"/>
        <c:lblAlgn val="ctr"/>
        <c:lblOffset val="100"/>
        <c:noMultiLvlLbl val="0"/>
      </c:catAx>
      <c:valAx>
        <c:axId val="90743552"/>
        <c:scaling>
          <c:orientation val="minMax"/>
          <c:max val="40"/>
          <c:min val="0"/>
        </c:scaling>
        <c:delete val="1"/>
        <c:axPos val="t"/>
        <c:numFmt formatCode="General" sourceLinked="1"/>
        <c:majorTickMark val="out"/>
        <c:minorTickMark val="none"/>
        <c:tickLblPos val="nextTo"/>
        <c:crossAx val="9073356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pPr>
      <a:endParaRPr lang="en-M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15296624174566"/>
          <c:y val="2.1714480835104966E-3"/>
          <c:w val="0.67731841505935264"/>
          <c:h val="0.9804616448022914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1-C3B9-4D77-B4C7-CF4FFF93101D}"/>
              </c:ext>
            </c:extLst>
          </c:dPt>
          <c:dPt>
            <c:idx val="1"/>
            <c:invertIfNegative val="0"/>
            <c:bubble3D val="0"/>
            <c:spPr>
              <a:solidFill>
                <a:srgbClr val="FF585D"/>
              </a:solidFill>
              <a:ln>
                <a:noFill/>
              </a:ln>
              <a:effectLst/>
            </c:spPr>
            <c:extLst>
              <c:ext xmlns:c16="http://schemas.microsoft.com/office/drawing/2014/chart" uri="{C3380CC4-5D6E-409C-BE32-E72D297353CC}">
                <c16:uniqueId val="{00000003-C3B9-4D77-B4C7-CF4FFF93101D}"/>
              </c:ext>
            </c:extLst>
          </c:dPt>
          <c:dPt>
            <c:idx val="2"/>
            <c:invertIfNegative val="0"/>
            <c:bubble3D val="0"/>
            <c:spPr>
              <a:solidFill>
                <a:srgbClr val="FF585D"/>
              </a:solidFill>
              <a:ln>
                <a:noFill/>
              </a:ln>
              <a:effectLst/>
            </c:spPr>
            <c:extLst>
              <c:ext xmlns:c16="http://schemas.microsoft.com/office/drawing/2014/chart" uri="{C3380CC4-5D6E-409C-BE32-E72D297353CC}">
                <c16:uniqueId val="{00000005-C3B9-4D77-B4C7-CF4FFF93101D}"/>
              </c:ext>
            </c:extLst>
          </c:dPt>
          <c:dPt>
            <c:idx val="3"/>
            <c:invertIfNegative val="0"/>
            <c:bubble3D val="0"/>
            <c:spPr>
              <a:solidFill>
                <a:srgbClr val="C00000"/>
              </a:solidFill>
              <a:ln>
                <a:noFill/>
              </a:ln>
              <a:effectLst/>
            </c:spPr>
            <c:extLst>
              <c:ext xmlns:c16="http://schemas.microsoft.com/office/drawing/2014/chart" uri="{C3380CC4-5D6E-409C-BE32-E72D297353CC}">
                <c16:uniqueId val="{00000007-C3B9-4D77-B4C7-CF4FFF93101D}"/>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C3B9-4D77-B4C7-CF4FFF93101D}"/>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B-C3B9-4D77-B4C7-CF4FFF93101D}"/>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C3B9-4D77-B4C7-CF4FFF93101D}"/>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C3B9-4D77-B4C7-CF4FFF93101D}"/>
              </c:ext>
            </c:extLst>
          </c:dPt>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 zna/ Odbija da odgovori</c:v>
                </c:pt>
                <c:pt idx="1">
                  <c:v>Uopšte nijesu uticali na ostvarenje cilja</c:v>
                </c:pt>
                <c:pt idx="2">
                  <c:v>2</c:v>
                </c:pt>
                <c:pt idx="3">
                  <c:v>Nijesu (zbirno)</c:v>
                </c:pt>
                <c:pt idx="4">
                  <c:v>Ni jesu ni nijesu</c:v>
                </c:pt>
                <c:pt idx="5">
                  <c:v>Jesu (zbirno)</c:v>
                </c:pt>
                <c:pt idx="6">
                  <c:v>4</c:v>
                </c:pt>
                <c:pt idx="7">
                  <c:v>Veoma su uticali na ostvarenje cilja</c:v>
                </c:pt>
              </c:strCache>
            </c:strRef>
          </c:cat>
          <c:val>
            <c:numRef>
              <c:f>Sheet1!$B$2:$B$9</c:f>
              <c:numCache>
                <c:formatCode>General</c:formatCode>
                <c:ptCount val="8"/>
                <c:pt idx="0">
                  <c:v>6.1</c:v>
                </c:pt>
                <c:pt idx="1">
                  <c:v>16.899999999999999</c:v>
                </c:pt>
                <c:pt idx="2">
                  <c:v>6.1</c:v>
                </c:pt>
                <c:pt idx="3">
                  <c:v>23</c:v>
                </c:pt>
                <c:pt idx="4">
                  <c:v>13.3</c:v>
                </c:pt>
                <c:pt idx="5">
                  <c:v>57.5</c:v>
                </c:pt>
                <c:pt idx="6">
                  <c:v>10.3</c:v>
                </c:pt>
                <c:pt idx="7">
                  <c:v>47.2</c:v>
                </c:pt>
              </c:numCache>
            </c:numRef>
          </c:val>
          <c:extLst>
            <c:ext xmlns:c16="http://schemas.microsoft.com/office/drawing/2014/chart" uri="{C3380CC4-5D6E-409C-BE32-E72D297353CC}">
              <c16:uniqueId val="{00000010-C3B9-4D77-B4C7-CF4FFF93101D}"/>
            </c:ext>
          </c:extLst>
        </c:ser>
        <c:dLbls>
          <c:showLegendKey val="0"/>
          <c:showVal val="0"/>
          <c:showCatName val="0"/>
          <c:showSerName val="0"/>
          <c:showPercent val="0"/>
          <c:showBubbleSize val="0"/>
        </c:dLbls>
        <c:gapWidth val="50"/>
        <c:axId val="675032192"/>
        <c:axId val="675033832"/>
      </c:barChart>
      <c:catAx>
        <c:axId val="67503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675033832"/>
        <c:crosses val="autoZero"/>
        <c:auto val="1"/>
        <c:lblAlgn val="ctr"/>
        <c:lblOffset val="100"/>
        <c:noMultiLvlLbl val="0"/>
      </c:catAx>
      <c:valAx>
        <c:axId val="675033832"/>
        <c:scaling>
          <c:orientation val="minMax"/>
        </c:scaling>
        <c:delete val="1"/>
        <c:axPos val="b"/>
        <c:numFmt formatCode="General" sourceLinked="1"/>
        <c:majorTickMark val="none"/>
        <c:minorTickMark val="none"/>
        <c:tickLblPos val="nextTo"/>
        <c:crossAx val="67503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M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D012-4BF1-819C-03490C4C5B08}"/>
              </c:ext>
            </c:extLst>
          </c:dPt>
          <c:dPt>
            <c:idx val="1"/>
            <c:invertIfNegative val="0"/>
            <c:bubble3D val="0"/>
            <c:spPr>
              <a:solidFill>
                <a:srgbClr val="FF585D"/>
              </a:solidFill>
              <a:ln>
                <a:solidFill>
                  <a:srgbClr val="FFFFFF"/>
                </a:solidFill>
              </a:ln>
              <a:effectLst/>
            </c:spPr>
            <c:extLst>
              <c:ext xmlns:c16="http://schemas.microsoft.com/office/drawing/2014/chart" uri="{C3380CC4-5D6E-409C-BE32-E72D297353CC}">
                <c16:uniqueId val="{00000009-D012-4BF1-819C-03490C4C5B08}"/>
              </c:ext>
            </c:extLst>
          </c:dPt>
          <c:dPt>
            <c:idx val="2"/>
            <c:invertIfNegative val="0"/>
            <c:bubble3D val="0"/>
            <c:spPr>
              <a:solidFill>
                <a:srgbClr val="FF585D"/>
              </a:solidFill>
              <a:ln>
                <a:solidFill>
                  <a:srgbClr val="FFFFFF"/>
                </a:solidFill>
              </a:ln>
              <a:effectLst/>
            </c:spPr>
            <c:extLst>
              <c:ext xmlns:c16="http://schemas.microsoft.com/office/drawing/2014/chart" uri="{C3380CC4-5D6E-409C-BE32-E72D297353CC}">
                <c16:uniqueId val="{00000008-D012-4BF1-819C-03490C4C5B08}"/>
              </c:ext>
            </c:extLst>
          </c:dPt>
          <c:dPt>
            <c:idx val="3"/>
            <c:invertIfNegative val="0"/>
            <c:bubble3D val="0"/>
            <c:spPr>
              <a:solidFill>
                <a:srgbClr val="FF585D"/>
              </a:solidFill>
              <a:ln>
                <a:solidFill>
                  <a:srgbClr val="FFFFFF"/>
                </a:solidFill>
              </a:ln>
              <a:effectLst/>
            </c:spPr>
            <c:extLst>
              <c:ext xmlns:c16="http://schemas.microsoft.com/office/drawing/2014/chart" uri="{C3380CC4-5D6E-409C-BE32-E72D297353CC}">
                <c16:uniqueId val="{00000007-D012-4BF1-819C-03490C4C5B08}"/>
              </c:ext>
            </c:extLst>
          </c:dPt>
          <c:dPt>
            <c:idx val="4"/>
            <c:invertIfNegative val="0"/>
            <c:bubble3D val="0"/>
            <c:spPr>
              <a:solidFill>
                <a:srgbClr val="FF585D"/>
              </a:solidFill>
              <a:ln>
                <a:solidFill>
                  <a:srgbClr val="FFFFFF"/>
                </a:solidFill>
              </a:ln>
              <a:effectLst/>
            </c:spPr>
            <c:extLst>
              <c:ext xmlns:c16="http://schemas.microsoft.com/office/drawing/2014/chart" uri="{C3380CC4-5D6E-409C-BE32-E72D297353CC}">
                <c16:uniqueId val="{00000006-D012-4BF1-819C-03490C4C5B08}"/>
              </c:ext>
            </c:extLst>
          </c:dPt>
          <c:dPt>
            <c:idx val="5"/>
            <c:invertIfNegative val="0"/>
            <c:bubble3D val="0"/>
            <c:spPr>
              <a:solidFill>
                <a:srgbClr val="FF585D"/>
              </a:solidFill>
              <a:ln>
                <a:solidFill>
                  <a:srgbClr val="FFFFFF"/>
                </a:solidFill>
              </a:ln>
              <a:effectLst/>
            </c:spPr>
            <c:extLst>
              <c:ext xmlns:c16="http://schemas.microsoft.com/office/drawing/2014/chart" uri="{C3380CC4-5D6E-409C-BE32-E72D297353CC}">
                <c16:uniqueId val="{00000005-D012-4BF1-819C-03490C4C5B08}"/>
              </c:ext>
            </c:extLst>
          </c:dPt>
          <c:dPt>
            <c:idx val="6"/>
            <c:invertIfNegative val="0"/>
            <c:bubble3D val="0"/>
            <c:spPr>
              <a:solidFill>
                <a:srgbClr val="FF585D"/>
              </a:solidFill>
              <a:ln>
                <a:solidFill>
                  <a:srgbClr val="FFFFFF"/>
                </a:solidFill>
              </a:ln>
              <a:effectLst/>
            </c:spPr>
            <c:extLst>
              <c:ext xmlns:c16="http://schemas.microsoft.com/office/drawing/2014/chart" uri="{C3380CC4-5D6E-409C-BE32-E72D297353CC}">
                <c16:uniqueId val="{00000004-D012-4BF1-819C-03490C4C5B08}"/>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3-D012-4BF1-819C-03490C4C5B08}"/>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02-D012-4BF1-819C-03490C4C5B0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 zna/ Odbija</c:v>
                </c:pt>
                <c:pt idx="1">
                  <c:v>Nešto drugo</c:v>
                </c:pt>
                <c:pt idx="2">
                  <c:v>Ne vjerujem organizatorima javnih okupljanja na kojima sam imao/la priliku da učestvujem</c:v>
                </c:pt>
                <c:pt idx="3">
                  <c:v>Nije bilo nijednog javnog okupljanja u mjestu u kome živim</c:v>
                </c:pt>
                <c:pt idx="4">
                  <c:v>Plašio/la sam se da učestvujem u javnim okupljanjima da ne bih ugrozio/la svoj posao ili posao nekog člana porodice</c:v>
                </c:pt>
                <c:pt idx="5">
                  <c:v>Nijesam imao/la vremena, bio/la spriječen/a</c:v>
                </c:pt>
                <c:pt idx="6">
                  <c:v>Nije bilo nijednog javnog okupljanja čiji cilj podržava</c:v>
                </c:pt>
                <c:pt idx="7">
                  <c:v>Ne zanimaju me javna okupljanja/ nijesam za to</c:v>
                </c:pt>
                <c:pt idx="8">
                  <c:v>Ne vjerujem da javna okupljanja i protesti mogu da doprinesu bilo čemu</c:v>
                </c:pt>
              </c:strCache>
            </c:strRef>
          </c:cat>
          <c:val>
            <c:numRef>
              <c:f>Sheet1!$B$2:$B$10</c:f>
              <c:numCache>
                <c:formatCode>General</c:formatCode>
                <c:ptCount val="9"/>
                <c:pt idx="0">
                  <c:v>4.0999999999999996</c:v>
                </c:pt>
                <c:pt idx="1">
                  <c:v>2.9</c:v>
                </c:pt>
                <c:pt idx="2">
                  <c:v>7.1</c:v>
                </c:pt>
                <c:pt idx="3">
                  <c:v>7.3</c:v>
                </c:pt>
                <c:pt idx="4">
                  <c:v>7.8</c:v>
                </c:pt>
                <c:pt idx="5">
                  <c:v>12.9</c:v>
                </c:pt>
                <c:pt idx="6">
                  <c:v>13</c:v>
                </c:pt>
                <c:pt idx="7">
                  <c:v>19.399999999999999</c:v>
                </c:pt>
                <c:pt idx="8">
                  <c:v>25.5</c:v>
                </c:pt>
              </c:numCache>
            </c:numRef>
          </c:val>
          <c:extLst>
            <c:ext xmlns:c16="http://schemas.microsoft.com/office/drawing/2014/chart" uri="{C3380CC4-5D6E-409C-BE32-E72D297353CC}">
              <c16:uniqueId val="{00000000-0631-4BB3-ACBA-11E6250004E4}"/>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scaling>
        <c:delete val="1"/>
        <c:axPos val="b"/>
        <c:numFmt formatCode="General" sourceLinked="1"/>
        <c:majorTickMark val="none"/>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29131735942558"/>
          <c:y val="3.4120734908136482E-2"/>
          <c:w val="0.65970868264057447"/>
          <c:h val="0.8693942587885176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A-14D5-4D57-B25F-D2ED3B20D195}"/>
              </c:ext>
            </c:extLst>
          </c:dPt>
          <c:dPt>
            <c:idx val="1"/>
            <c:invertIfNegative val="0"/>
            <c:bubble3D val="0"/>
            <c:spPr>
              <a:solidFill>
                <a:srgbClr val="FF585D"/>
              </a:solidFill>
              <a:ln>
                <a:noFill/>
              </a:ln>
              <a:effectLst/>
            </c:spPr>
            <c:extLst>
              <c:ext xmlns:c16="http://schemas.microsoft.com/office/drawing/2014/chart" uri="{C3380CC4-5D6E-409C-BE32-E72D297353CC}">
                <c16:uniqueId val="{00000009-14D5-4D57-B25F-D2ED3B20D195}"/>
              </c:ext>
            </c:extLst>
          </c:dPt>
          <c:dPt>
            <c:idx val="2"/>
            <c:invertIfNegative val="0"/>
            <c:bubble3D val="0"/>
            <c:spPr>
              <a:solidFill>
                <a:srgbClr val="FF585D"/>
              </a:solidFill>
              <a:ln>
                <a:noFill/>
              </a:ln>
              <a:effectLst/>
            </c:spPr>
            <c:extLst>
              <c:ext xmlns:c16="http://schemas.microsoft.com/office/drawing/2014/chart" uri="{C3380CC4-5D6E-409C-BE32-E72D297353CC}">
                <c16:uniqueId val="{00000008-14D5-4D57-B25F-D2ED3B20D195}"/>
              </c:ext>
            </c:extLst>
          </c:dPt>
          <c:dPt>
            <c:idx val="3"/>
            <c:invertIfNegative val="0"/>
            <c:bubble3D val="0"/>
            <c:spPr>
              <a:solidFill>
                <a:srgbClr val="C00000"/>
              </a:solidFill>
              <a:ln>
                <a:noFill/>
              </a:ln>
              <a:effectLst/>
            </c:spPr>
            <c:extLst>
              <c:ext xmlns:c16="http://schemas.microsoft.com/office/drawing/2014/chart" uri="{C3380CC4-5D6E-409C-BE32-E72D297353CC}">
                <c16:uniqueId val="{00000007-14D5-4D57-B25F-D2ED3B20D195}"/>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6-14D5-4D57-B25F-D2ED3B20D195}"/>
              </c:ext>
            </c:extLst>
          </c:dPt>
          <c:dPt>
            <c:idx val="5"/>
            <c:invertIfNegative val="0"/>
            <c:bubble3D val="0"/>
            <c:spPr>
              <a:solidFill>
                <a:srgbClr val="577F3C"/>
              </a:solidFill>
              <a:ln>
                <a:noFill/>
              </a:ln>
              <a:effectLst/>
            </c:spPr>
            <c:extLst>
              <c:ext xmlns:c16="http://schemas.microsoft.com/office/drawing/2014/chart" uri="{C3380CC4-5D6E-409C-BE32-E72D297353CC}">
                <c16:uniqueId val="{00000005-14D5-4D57-B25F-D2ED3B20D195}"/>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14D5-4D57-B25F-D2ED3B20D195}"/>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14D5-4D57-B25F-D2ED3B20D195}"/>
              </c:ext>
            </c:extLst>
          </c:dPt>
          <c:dLbls>
            <c:dLbl>
              <c:idx val="1"/>
              <c:numFmt formatCode="#,##0" sourceLinked="0"/>
              <c:spPr>
                <a:noFill/>
                <a:ln w="381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extLst>
                <c:ext xmlns:c16="http://schemas.microsoft.com/office/drawing/2014/chart" uri="{C3380CC4-5D6E-409C-BE32-E72D297353CC}">
                  <c16:uniqueId val="{00000009-14D5-4D57-B25F-D2ED3B20D195}"/>
                </c:ext>
              </c:extLst>
            </c:dLbl>
            <c:dLbl>
              <c:idx val="2"/>
              <c:numFmt formatCode="#,##0" sourceLinked="0"/>
              <c:spPr>
                <a:noFill/>
                <a:ln w="381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extLst>
                <c:ext xmlns:c16="http://schemas.microsoft.com/office/drawing/2014/chart" uri="{C3380CC4-5D6E-409C-BE32-E72D297353CC}">
                  <c16:uniqueId val="{00000008-14D5-4D57-B25F-D2ED3B20D195}"/>
                </c:ext>
              </c:extLst>
            </c:dLbl>
            <c:dLbl>
              <c:idx val="3"/>
              <c:numFmt formatCode="#,##0" sourceLinked="0"/>
              <c:spPr>
                <a:noFill/>
                <a:ln w="381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extLst>
                <c:ext xmlns:c16="http://schemas.microsoft.com/office/drawing/2014/chart" uri="{C3380CC4-5D6E-409C-BE32-E72D297353CC}">
                  <c16:uniqueId val="{00000007-14D5-4D57-B25F-D2ED3B20D195}"/>
                </c:ext>
              </c:extLst>
            </c:dLbl>
            <c:dLbl>
              <c:idx val="4"/>
              <c:numFmt formatCode="#,##0" sourceLinked="0"/>
              <c:spPr>
                <a:noFill/>
                <a:ln w="381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extLst>
                <c:ext xmlns:c16="http://schemas.microsoft.com/office/drawing/2014/chart" uri="{C3380CC4-5D6E-409C-BE32-E72D297353CC}">
                  <c16:uniqueId val="{00000006-14D5-4D57-B25F-D2ED3B20D195}"/>
                </c:ext>
              </c:extLst>
            </c:dLbl>
            <c:dLbl>
              <c:idx val="5"/>
              <c:numFmt formatCode="#,##0" sourceLinked="0"/>
              <c:spPr>
                <a:noFill/>
                <a:ln w="381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extLst>
                <c:ext xmlns:c16="http://schemas.microsoft.com/office/drawing/2014/chart" uri="{C3380CC4-5D6E-409C-BE32-E72D297353CC}">
                  <c16:uniqueId val="{00000005-14D5-4D57-B25F-D2ED3B20D195}"/>
                </c:ext>
              </c:extLst>
            </c:dLbl>
            <c:dLbl>
              <c:idx val="6"/>
              <c:numFmt formatCode="#,##0" sourceLinked="0"/>
              <c:spPr>
                <a:noFill/>
                <a:ln w="38100">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extLst>
                <c:ext xmlns:c16="http://schemas.microsoft.com/office/drawing/2014/chart" uri="{C3380CC4-5D6E-409C-BE32-E72D297353CC}">
                  <c16:uniqueId val="{00000004-14D5-4D57-B25F-D2ED3B20D19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 zna/ odbija da odgovori</c:v>
                </c:pt>
                <c:pt idx="1">
                  <c:v>Uopšte se ne poštuje</c:v>
                </c:pt>
                <c:pt idx="2">
                  <c:v>2</c:v>
                </c:pt>
                <c:pt idx="3">
                  <c:v>Ne poštuje (zbirno)</c:v>
                </c:pt>
                <c:pt idx="4">
                  <c:v>3</c:v>
                </c:pt>
                <c:pt idx="5">
                  <c:v>Poštuje (zbirno)</c:v>
                </c:pt>
                <c:pt idx="6">
                  <c:v>4</c:v>
                </c:pt>
                <c:pt idx="7">
                  <c:v>U potpunosti se poštuje</c:v>
                </c:pt>
              </c:strCache>
            </c:strRef>
          </c:cat>
          <c:val>
            <c:numRef>
              <c:f>Sheet1!$B$2:$B$9</c:f>
              <c:numCache>
                <c:formatCode>General</c:formatCode>
                <c:ptCount val="8"/>
                <c:pt idx="0">
                  <c:v>8.5</c:v>
                </c:pt>
                <c:pt idx="1">
                  <c:v>26.2</c:v>
                </c:pt>
                <c:pt idx="2">
                  <c:v>9.6</c:v>
                </c:pt>
                <c:pt idx="3">
                  <c:v>35.799999999999997</c:v>
                </c:pt>
                <c:pt idx="4">
                  <c:v>29.3</c:v>
                </c:pt>
                <c:pt idx="5">
                  <c:v>26.5</c:v>
                </c:pt>
                <c:pt idx="6">
                  <c:v>12.1</c:v>
                </c:pt>
                <c:pt idx="7">
                  <c:v>14.4</c:v>
                </c:pt>
              </c:numCache>
            </c:numRef>
          </c:val>
          <c:extLst>
            <c:ext xmlns:c16="http://schemas.microsoft.com/office/drawing/2014/chart" uri="{C3380CC4-5D6E-409C-BE32-E72D297353CC}">
              <c16:uniqueId val="{00000000-14D5-4D57-B25F-D2ED3B20D195}"/>
            </c:ext>
          </c:extLst>
        </c:ser>
        <c:dLbls>
          <c:showLegendKey val="0"/>
          <c:showVal val="0"/>
          <c:showCatName val="0"/>
          <c:showSerName val="0"/>
          <c:showPercent val="0"/>
          <c:showBubbleSize val="0"/>
        </c:dLbls>
        <c:gapWidth val="50"/>
        <c:axId val="675032192"/>
        <c:axId val="675033832"/>
      </c:barChart>
      <c:catAx>
        <c:axId val="6750321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675033832"/>
        <c:crosses val="autoZero"/>
        <c:auto val="1"/>
        <c:lblAlgn val="ctr"/>
        <c:lblOffset val="100"/>
        <c:noMultiLvlLbl val="0"/>
      </c:catAx>
      <c:valAx>
        <c:axId val="675033832"/>
        <c:scaling>
          <c:orientation val="minMax"/>
          <c:max val="50"/>
        </c:scaling>
        <c:delete val="1"/>
        <c:axPos val="b"/>
        <c:numFmt formatCode="General" sourceLinked="1"/>
        <c:majorTickMark val="out"/>
        <c:minorTickMark val="none"/>
        <c:tickLblPos val="nextTo"/>
        <c:crossAx val="67503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29135057488386"/>
          <c:y val="3.4120734908136482E-2"/>
          <c:w val="0.65970868264057447"/>
          <c:h val="0.8693942587885176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1-4F77-409E-937D-763C9C6222E1}"/>
              </c:ext>
            </c:extLst>
          </c:dPt>
          <c:dPt>
            <c:idx val="1"/>
            <c:invertIfNegative val="0"/>
            <c:bubble3D val="0"/>
            <c:spPr>
              <a:solidFill>
                <a:srgbClr val="FF585D"/>
              </a:solidFill>
              <a:ln>
                <a:noFill/>
              </a:ln>
              <a:effectLst/>
            </c:spPr>
            <c:extLst>
              <c:ext xmlns:c16="http://schemas.microsoft.com/office/drawing/2014/chart" uri="{C3380CC4-5D6E-409C-BE32-E72D297353CC}">
                <c16:uniqueId val="{00000003-4F77-409E-937D-763C9C6222E1}"/>
              </c:ext>
            </c:extLst>
          </c:dPt>
          <c:dPt>
            <c:idx val="2"/>
            <c:invertIfNegative val="0"/>
            <c:bubble3D val="0"/>
            <c:spPr>
              <a:solidFill>
                <a:srgbClr val="FF585D"/>
              </a:solidFill>
              <a:ln>
                <a:noFill/>
              </a:ln>
              <a:effectLst/>
            </c:spPr>
            <c:extLst>
              <c:ext xmlns:c16="http://schemas.microsoft.com/office/drawing/2014/chart" uri="{C3380CC4-5D6E-409C-BE32-E72D297353CC}">
                <c16:uniqueId val="{00000005-4F77-409E-937D-763C9C6222E1}"/>
              </c:ext>
            </c:extLst>
          </c:dPt>
          <c:dPt>
            <c:idx val="3"/>
            <c:invertIfNegative val="0"/>
            <c:bubble3D val="0"/>
            <c:spPr>
              <a:solidFill>
                <a:srgbClr val="C00000"/>
              </a:solidFill>
              <a:ln>
                <a:noFill/>
              </a:ln>
              <a:effectLst/>
            </c:spPr>
            <c:extLst>
              <c:ext xmlns:c16="http://schemas.microsoft.com/office/drawing/2014/chart" uri="{C3380CC4-5D6E-409C-BE32-E72D297353CC}">
                <c16:uniqueId val="{00000007-4F77-409E-937D-763C9C6222E1}"/>
              </c:ext>
            </c:extLst>
          </c:dPt>
          <c:dPt>
            <c:idx val="4"/>
            <c:invertIfNegative val="0"/>
            <c:bubble3D val="0"/>
            <c:spPr>
              <a:solidFill>
                <a:srgbClr val="66686A"/>
              </a:solidFill>
              <a:ln>
                <a:noFill/>
              </a:ln>
              <a:effectLst/>
            </c:spPr>
            <c:extLst>
              <c:ext xmlns:c16="http://schemas.microsoft.com/office/drawing/2014/chart" uri="{C3380CC4-5D6E-409C-BE32-E72D297353CC}">
                <c16:uniqueId val="{00000009-4F77-409E-937D-763C9C6222E1}"/>
              </c:ext>
            </c:extLst>
          </c:dPt>
          <c:dPt>
            <c:idx val="5"/>
            <c:invertIfNegative val="0"/>
            <c:bubble3D val="0"/>
            <c:spPr>
              <a:solidFill>
                <a:srgbClr val="577F3C"/>
              </a:solidFill>
              <a:ln>
                <a:noFill/>
              </a:ln>
              <a:effectLst/>
            </c:spPr>
            <c:extLst>
              <c:ext xmlns:c16="http://schemas.microsoft.com/office/drawing/2014/chart" uri="{C3380CC4-5D6E-409C-BE32-E72D297353CC}">
                <c16:uniqueId val="{0000000B-4F77-409E-937D-763C9C6222E1}"/>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4F77-409E-937D-763C9C6222E1}"/>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4F77-409E-937D-763C9C6222E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 zna/odbija da odgovori</c:v>
                </c:pt>
                <c:pt idx="1">
                  <c:v>Uopšte ne mogu</c:v>
                </c:pt>
                <c:pt idx="2">
                  <c:v>2</c:v>
                </c:pt>
                <c:pt idx="3">
                  <c:v>Ne mogu (zbirno)</c:v>
                </c:pt>
                <c:pt idx="4">
                  <c:v>3</c:v>
                </c:pt>
                <c:pt idx="5">
                  <c:v>Mogu (zbirno)</c:v>
                </c:pt>
                <c:pt idx="6">
                  <c:v>4</c:v>
                </c:pt>
                <c:pt idx="7">
                  <c:v>U potpunosti mogu</c:v>
                </c:pt>
              </c:strCache>
            </c:strRef>
          </c:cat>
          <c:val>
            <c:numRef>
              <c:f>Sheet1!$B$2:$B$9</c:f>
              <c:numCache>
                <c:formatCode>General</c:formatCode>
                <c:ptCount val="8"/>
                <c:pt idx="0">
                  <c:v>5.7</c:v>
                </c:pt>
                <c:pt idx="1">
                  <c:v>24.1</c:v>
                </c:pt>
                <c:pt idx="2">
                  <c:v>14.7</c:v>
                </c:pt>
                <c:pt idx="3">
                  <c:v>38.799999999999997</c:v>
                </c:pt>
                <c:pt idx="4">
                  <c:v>22.3</c:v>
                </c:pt>
                <c:pt idx="5">
                  <c:v>33.200000000000003</c:v>
                </c:pt>
                <c:pt idx="6">
                  <c:v>8.5</c:v>
                </c:pt>
                <c:pt idx="7">
                  <c:v>24.7</c:v>
                </c:pt>
              </c:numCache>
            </c:numRef>
          </c:val>
          <c:extLst>
            <c:ext xmlns:c16="http://schemas.microsoft.com/office/drawing/2014/chart" uri="{C3380CC4-5D6E-409C-BE32-E72D297353CC}">
              <c16:uniqueId val="{00000010-4F77-409E-937D-763C9C6222E1}"/>
            </c:ext>
          </c:extLst>
        </c:ser>
        <c:dLbls>
          <c:showLegendKey val="0"/>
          <c:showVal val="0"/>
          <c:showCatName val="0"/>
          <c:showSerName val="0"/>
          <c:showPercent val="0"/>
          <c:showBubbleSize val="0"/>
        </c:dLbls>
        <c:gapWidth val="50"/>
        <c:axId val="675032192"/>
        <c:axId val="675033832"/>
      </c:barChart>
      <c:catAx>
        <c:axId val="67503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675033832"/>
        <c:crosses val="autoZero"/>
        <c:auto val="1"/>
        <c:lblAlgn val="ctr"/>
        <c:lblOffset val="100"/>
        <c:noMultiLvlLbl val="0"/>
      </c:catAx>
      <c:valAx>
        <c:axId val="675033832"/>
        <c:scaling>
          <c:orientation val="minMax"/>
          <c:max val="50"/>
        </c:scaling>
        <c:delete val="1"/>
        <c:axPos val="b"/>
        <c:numFmt formatCode="General" sourceLinked="1"/>
        <c:majorTickMark val="out"/>
        <c:minorTickMark val="none"/>
        <c:tickLblPos val="nextTo"/>
        <c:crossAx val="67503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45764395477261"/>
          <c:y val="0.11993846805912786"/>
          <c:w val="0.53330344935617813"/>
          <c:h val="0.89095028806200416"/>
        </c:manualLayout>
      </c:layout>
      <c:pieChart>
        <c:varyColors val="1"/>
        <c:ser>
          <c:idx val="0"/>
          <c:order val="0"/>
          <c:tx>
            <c:strRef>
              <c:f>Sheet1!$B$1</c:f>
              <c:strCache>
                <c:ptCount val="1"/>
                <c:pt idx="0">
                  <c:v>Series 1</c:v>
                </c:pt>
              </c:strCache>
            </c:strRef>
          </c:tx>
          <c:dPt>
            <c:idx val="0"/>
            <c:bubble3D val="0"/>
            <c:spPr>
              <a:solidFill>
                <a:srgbClr val="007681"/>
              </a:solidFill>
              <a:ln w="19050">
                <a:solidFill>
                  <a:schemeClr val="lt1"/>
                </a:solidFill>
              </a:ln>
              <a:effectLst/>
            </c:spPr>
            <c:extLst>
              <c:ext xmlns:c16="http://schemas.microsoft.com/office/drawing/2014/chart" uri="{C3380CC4-5D6E-409C-BE32-E72D297353CC}">
                <c16:uniqueId val="{00000001-09C4-4443-AD9B-F32740B1E6C8}"/>
              </c:ext>
            </c:extLst>
          </c:dPt>
          <c:dPt>
            <c:idx val="1"/>
            <c:bubble3D val="0"/>
            <c:spPr>
              <a:solidFill>
                <a:srgbClr val="FF585D"/>
              </a:solidFill>
              <a:ln w="19050">
                <a:solidFill>
                  <a:schemeClr val="lt1"/>
                </a:solidFill>
              </a:ln>
              <a:effectLst/>
            </c:spPr>
            <c:extLst>
              <c:ext xmlns:c16="http://schemas.microsoft.com/office/drawing/2014/chart" uri="{C3380CC4-5D6E-409C-BE32-E72D297353CC}">
                <c16:uniqueId val="{00000003-09C4-4443-AD9B-F32740B1E6C8}"/>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09C4-4443-AD9B-F32740B1E6C8}"/>
              </c:ext>
            </c:extLst>
          </c:dPt>
          <c:dPt>
            <c:idx val="3"/>
            <c:bubble3D val="0"/>
            <c:spPr>
              <a:solidFill>
                <a:schemeClr val="tx1">
                  <a:lumMod val="25000"/>
                  <a:lumOff val="75000"/>
                </a:schemeClr>
              </a:solidFill>
            </c:spPr>
            <c:extLst>
              <c:ext xmlns:c16="http://schemas.microsoft.com/office/drawing/2014/chart" uri="{C3380CC4-5D6E-409C-BE32-E72D297353CC}">
                <c16:uniqueId val="{00000007-09C4-4443-AD9B-F32740B1E6C8}"/>
              </c:ext>
            </c:extLst>
          </c:dPt>
          <c:dLbls>
            <c:dLbl>
              <c:idx val="2"/>
              <c:layout>
                <c:manualLayout>
                  <c:x val="8.0661300750456758E-2"/>
                  <c:y val="0.1626833244362611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1295474320521619"/>
                      <c:h val="0.14675086484423611"/>
                    </c:manualLayout>
                  </c15:layout>
                </c:ext>
                <c:ext xmlns:c16="http://schemas.microsoft.com/office/drawing/2014/chart" uri="{C3380CC4-5D6E-409C-BE32-E72D297353CC}">
                  <c16:uniqueId val="{00000005-09C4-4443-AD9B-F32740B1E6C8}"/>
                </c:ext>
              </c:extLst>
            </c:dLbl>
            <c:numFmt formatCode="0&quot;%&quot;" sourceLinked="0"/>
            <c:spPr>
              <a:noFill/>
              <a:ln>
                <a:noFill/>
              </a:ln>
              <a:effectLst/>
            </c:spPr>
            <c:txPr>
              <a:bodyPr wrap="square" lIns="38100" tIns="19050" rIns="38100" bIns="19050" anchor="ctr">
                <a:spAutoFit/>
              </a:bodyPr>
              <a:lstStyle/>
              <a:p>
                <a:pPr>
                  <a:defRPr sz="2800" b="1">
                    <a:solidFill>
                      <a:schemeClr val="bg1"/>
                    </a:solidFill>
                  </a:defRPr>
                </a:pPr>
                <a:endParaRPr lang="en-ME"/>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Da</c:v>
                </c:pt>
                <c:pt idx="1">
                  <c:v>Ne</c:v>
                </c:pt>
                <c:pt idx="2">
                  <c:v>Ne zna/ Odbija</c:v>
                </c:pt>
              </c:strCache>
            </c:strRef>
          </c:cat>
          <c:val>
            <c:numRef>
              <c:f>Sheet1!$B$2:$B$4</c:f>
              <c:numCache>
                <c:formatCode>0</c:formatCode>
                <c:ptCount val="3"/>
                <c:pt idx="0">
                  <c:v>64.599999999999994</c:v>
                </c:pt>
                <c:pt idx="1">
                  <c:v>28.9</c:v>
                </c:pt>
                <c:pt idx="2">
                  <c:v>6.4</c:v>
                </c:pt>
              </c:numCache>
            </c:numRef>
          </c:val>
          <c:extLst>
            <c:ext xmlns:c16="http://schemas.microsoft.com/office/drawing/2014/chart" uri="{C3380CC4-5D6E-409C-BE32-E72D297353CC}">
              <c16:uniqueId val="{00000008-09C4-4443-AD9B-F32740B1E6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txPr>
        <a:bodyPr/>
        <a:lstStyle/>
        <a:p>
          <a:pPr>
            <a:defRPr sz="1600" b="1"/>
          </a:pPr>
          <a:endParaRPr lang="en-ME"/>
        </a:p>
      </c:txPr>
    </c:legend>
    <c:plotVisOnly val="1"/>
    <c:dispBlanksAs val="gap"/>
    <c:showDLblsOverMax val="0"/>
  </c:chart>
  <c:spPr>
    <a:noFill/>
    <a:ln w="9525" cap="flat" cmpd="sng" algn="ctr">
      <a:noFill/>
      <a:round/>
    </a:ln>
    <a:effectLst/>
  </c:spPr>
  <c:txPr>
    <a:bodyPr/>
    <a:lstStyle/>
    <a:p>
      <a:pPr>
        <a:defRPr/>
      </a:pPr>
      <a:endParaRPr lang="en-M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3C1E-4FF3-B9F9-51EA9044B36A}"/>
              </c:ext>
            </c:extLst>
          </c:dPt>
          <c:dPt>
            <c:idx val="1"/>
            <c:invertIfNegative val="0"/>
            <c:bubble3D val="0"/>
            <c:spPr>
              <a:solidFill>
                <a:srgbClr val="007681"/>
              </a:solidFill>
              <a:ln>
                <a:solidFill>
                  <a:srgbClr val="FFFFFF"/>
                </a:solidFill>
              </a:ln>
              <a:effectLst/>
            </c:spPr>
            <c:extLst>
              <c:ext xmlns:c16="http://schemas.microsoft.com/office/drawing/2014/chart" uri="{C3380CC4-5D6E-409C-BE32-E72D297353CC}">
                <c16:uniqueId val="{00000003-3C1E-4FF3-B9F9-51EA9044B36A}"/>
              </c:ext>
            </c:extLst>
          </c:dPt>
          <c:dPt>
            <c:idx val="2"/>
            <c:invertIfNegative val="0"/>
            <c:bubble3D val="0"/>
            <c:spPr>
              <a:solidFill>
                <a:srgbClr val="007681"/>
              </a:solidFill>
              <a:ln>
                <a:solidFill>
                  <a:srgbClr val="FFFFFF"/>
                </a:solidFill>
              </a:ln>
              <a:effectLst/>
            </c:spPr>
            <c:extLst>
              <c:ext xmlns:c16="http://schemas.microsoft.com/office/drawing/2014/chart" uri="{C3380CC4-5D6E-409C-BE32-E72D297353CC}">
                <c16:uniqueId val="{00000005-3C1E-4FF3-B9F9-51EA9044B36A}"/>
              </c:ext>
            </c:extLst>
          </c:dPt>
          <c:dPt>
            <c:idx val="3"/>
            <c:invertIfNegative val="0"/>
            <c:bubble3D val="0"/>
            <c:spPr>
              <a:solidFill>
                <a:srgbClr val="007681"/>
              </a:solidFill>
              <a:ln>
                <a:solidFill>
                  <a:srgbClr val="FFFFFF"/>
                </a:solidFill>
              </a:ln>
              <a:effectLst/>
            </c:spPr>
            <c:extLst>
              <c:ext xmlns:c16="http://schemas.microsoft.com/office/drawing/2014/chart" uri="{C3380CC4-5D6E-409C-BE32-E72D297353CC}">
                <c16:uniqueId val="{00000007-3C1E-4FF3-B9F9-51EA9044B36A}"/>
              </c:ext>
            </c:extLst>
          </c:dPt>
          <c:dPt>
            <c:idx val="4"/>
            <c:invertIfNegative val="0"/>
            <c:bubble3D val="0"/>
            <c:spPr>
              <a:solidFill>
                <a:srgbClr val="007681"/>
              </a:solidFill>
              <a:ln>
                <a:solidFill>
                  <a:srgbClr val="FFFFFF"/>
                </a:solidFill>
              </a:ln>
              <a:effectLst/>
            </c:spPr>
            <c:extLst>
              <c:ext xmlns:c16="http://schemas.microsoft.com/office/drawing/2014/chart" uri="{C3380CC4-5D6E-409C-BE32-E72D297353CC}">
                <c16:uniqueId val="{00000009-3C1E-4FF3-B9F9-51EA9044B36A}"/>
              </c:ext>
            </c:extLst>
          </c:dPt>
          <c:dPt>
            <c:idx val="5"/>
            <c:invertIfNegative val="0"/>
            <c:bubble3D val="0"/>
            <c:spPr>
              <a:solidFill>
                <a:srgbClr val="FF585D"/>
              </a:solidFill>
              <a:ln>
                <a:solidFill>
                  <a:srgbClr val="FFFFFF"/>
                </a:solidFill>
              </a:ln>
              <a:effectLst/>
            </c:spPr>
            <c:extLst>
              <c:ext xmlns:c16="http://schemas.microsoft.com/office/drawing/2014/chart" uri="{C3380CC4-5D6E-409C-BE32-E72D297353CC}">
                <c16:uniqueId val="{0000000B-3C1E-4FF3-B9F9-51EA9044B36A}"/>
              </c:ext>
            </c:extLst>
          </c:dPt>
          <c:dPt>
            <c:idx val="6"/>
            <c:invertIfNegative val="0"/>
            <c:bubble3D val="0"/>
            <c:spPr>
              <a:solidFill>
                <a:srgbClr val="FF585D"/>
              </a:solidFill>
              <a:ln>
                <a:solidFill>
                  <a:srgbClr val="FFFFFF"/>
                </a:solidFill>
              </a:ln>
              <a:effectLst/>
            </c:spPr>
            <c:extLst>
              <c:ext xmlns:c16="http://schemas.microsoft.com/office/drawing/2014/chart" uri="{C3380CC4-5D6E-409C-BE32-E72D297353CC}">
                <c16:uniqueId val="{0000000D-3C1E-4FF3-B9F9-51EA9044B36A}"/>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F-3C1E-4FF3-B9F9-51EA9044B36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3C1E-4FF3-B9F9-51EA9044B3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 zna/ Odbija</c:v>
                </c:pt>
                <c:pt idx="1">
                  <c:v>Nešto drugo</c:v>
                </c:pt>
                <c:pt idx="2">
                  <c:v>Poboljšanje ekonomskog statusa</c:v>
                </c:pt>
                <c:pt idx="3">
                  <c:v>Zaštita životne sredine</c:v>
                </c:pt>
                <c:pt idx="4">
                  <c:v>Političke promjene</c:v>
                </c:pt>
              </c:strCache>
            </c:strRef>
          </c:cat>
          <c:val>
            <c:numRef>
              <c:f>Sheet1!$B$2:$B$6</c:f>
              <c:numCache>
                <c:formatCode>General</c:formatCode>
                <c:ptCount val="5"/>
                <c:pt idx="0">
                  <c:v>6.8</c:v>
                </c:pt>
                <c:pt idx="1">
                  <c:v>5.2</c:v>
                </c:pt>
                <c:pt idx="2">
                  <c:v>13.8</c:v>
                </c:pt>
                <c:pt idx="3">
                  <c:v>27.9</c:v>
                </c:pt>
                <c:pt idx="4">
                  <c:v>46.2</c:v>
                </c:pt>
              </c:numCache>
            </c:numRef>
          </c:val>
          <c:extLst>
            <c:ext xmlns:c16="http://schemas.microsoft.com/office/drawing/2014/chart" uri="{C3380CC4-5D6E-409C-BE32-E72D297353CC}">
              <c16:uniqueId val="{00000012-3C1E-4FF3-B9F9-51EA9044B36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scaling>
        <c:delete val="1"/>
        <c:axPos val="b"/>
        <c:numFmt formatCode="General" sourceLinked="1"/>
        <c:majorTickMark val="none"/>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15296624174566"/>
          <c:y val="2.1714480835104966E-3"/>
          <c:w val="0.67731841505935264"/>
          <c:h val="0.9804616448022914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1-C3B9-4D77-B4C7-CF4FFF93101D}"/>
              </c:ext>
            </c:extLst>
          </c:dPt>
          <c:dPt>
            <c:idx val="1"/>
            <c:invertIfNegative val="0"/>
            <c:bubble3D val="0"/>
            <c:spPr>
              <a:solidFill>
                <a:srgbClr val="FF585D"/>
              </a:solidFill>
              <a:ln>
                <a:noFill/>
              </a:ln>
              <a:effectLst/>
            </c:spPr>
            <c:extLst>
              <c:ext xmlns:c16="http://schemas.microsoft.com/office/drawing/2014/chart" uri="{C3380CC4-5D6E-409C-BE32-E72D297353CC}">
                <c16:uniqueId val="{00000003-C3B9-4D77-B4C7-CF4FFF93101D}"/>
              </c:ext>
            </c:extLst>
          </c:dPt>
          <c:dPt>
            <c:idx val="2"/>
            <c:invertIfNegative val="0"/>
            <c:bubble3D val="0"/>
            <c:spPr>
              <a:solidFill>
                <a:srgbClr val="FF585D"/>
              </a:solidFill>
              <a:ln>
                <a:noFill/>
              </a:ln>
              <a:effectLst/>
            </c:spPr>
            <c:extLst>
              <c:ext xmlns:c16="http://schemas.microsoft.com/office/drawing/2014/chart" uri="{C3380CC4-5D6E-409C-BE32-E72D297353CC}">
                <c16:uniqueId val="{00000005-C3B9-4D77-B4C7-CF4FFF93101D}"/>
              </c:ext>
            </c:extLst>
          </c:dPt>
          <c:dPt>
            <c:idx val="3"/>
            <c:invertIfNegative val="0"/>
            <c:bubble3D val="0"/>
            <c:spPr>
              <a:solidFill>
                <a:srgbClr val="C00000"/>
              </a:solidFill>
              <a:ln>
                <a:noFill/>
              </a:ln>
              <a:effectLst/>
            </c:spPr>
            <c:extLst>
              <c:ext xmlns:c16="http://schemas.microsoft.com/office/drawing/2014/chart" uri="{C3380CC4-5D6E-409C-BE32-E72D297353CC}">
                <c16:uniqueId val="{00000007-C3B9-4D77-B4C7-CF4FFF93101D}"/>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C3B9-4D77-B4C7-CF4FFF93101D}"/>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B-C3B9-4D77-B4C7-CF4FFF93101D}"/>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C3B9-4D77-B4C7-CF4FFF93101D}"/>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C3B9-4D77-B4C7-CF4FFF93101D}"/>
              </c:ext>
            </c:extLst>
          </c:dPt>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 zna/ Odbija da odgovori</c:v>
                </c:pt>
                <c:pt idx="1">
                  <c:v>Uopšte nijesam spreman/a</c:v>
                </c:pt>
                <c:pt idx="2">
                  <c:v>2</c:v>
                </c:pt>
                <c:pt idx="3">
                  <c:v>Nijesam (zbirno)</c:v>
                </c:pt>
                <c:pt idx="4">
                  <c:v>Ni jesam niti nijesam spreman</c:v>
                </c:pt>
                <c:pt idx="5">
                  <c:v>Jesam (zbirno)</c:v>
                </c:pt>
                <c:pt idx="6">
                  <c:v>4</c:v>
                </c:pt>
                <c:pt idx="7">
                  <c:v>U potpunosti sam spreman/a</c:v>
                </c:pt>
              </c:strCache>
            </c:strRef>
          </c:cat>
          <c:val>
            <c:numRef>
              <c:f>Sheet1!$B$2:$B$9</c:f>
              <c:numCache>
                <c:formatCode>General</c:formatCode>
                <c:ptCount val="8"/>
                <c:pt idx="0">
                  <c:v>2.2999999999999998</c:v>
                </c:pt>
                <c:pt idx="1">
                  <c:v>36.700000000000003</c:v>
                </c:pt>
                <c:pt idx="2">
                  <c:v>4.5999999999999996</c:v>
                </c:pt>
                <c:pt idx="3">
                  <c:v>41.3</c:v>
                </c:pt>
                <c:pt idx="4">
                  <c:v>13.7</c:v>
                </c:pt>
                <c:pt idx="5">
                  <c:v>42.7</c:v>
                </c:pt>
                <c:pt idx="6">
                  <c:v>10.5</c:v>
                </c:pt>
                <c:pt idx="7">
                  <c:v>32.1</c:v>
                </c:pt>
              </c:numCache>
            </c:numRef>
          </c:val>
          <c:extLst>
            <c:ext xmlns:c16="http://schemas.microsoft.com/office/drawing/2014/chart" uri="{C3380CC4-5D6E-409C-BE32-E72D297353CC}">
              <c16:uniqueId val="{00000010-C3B9-4D77-B4C7-CF4FFF93101D}"/>
            </c:ext>
          </c:extLst>
        </c:ser>
        <c:dLbls>
          <c:showLegendKey val="0"/>
          <c:showVal val="0"/>
          <c:showCatName val="0"/>
          <c:showSerName val="0"/>
          <c:showPercent val="0"/>
          <c:showBubbleSize val="0"/>
        </c:dLbls>
        <c:gapWidth val="50"/>
        <c:axId val="675032192"/>
        <c:axId val="675033832"/>
      </c:barChart>
      <c:catAx>
        <c:axId val="67503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675033832"/>
        <c:crosses val="autoZero"/>
        <c:auto val="1"/>
        <c:lblAlgn val="ctr"/>
        <c:lblOffset val="100"/>
        <c:noMultiLvlLbl val="0"/>
      </c:catAx>
      <c:valAx>
        <c:axId val="675033832"/>
        <c:scaling>
          <c:orientation val="minMax"/>
        </c:scaling>
        <c:delete val="1"/>
        <c:axPos val="b"/>
        <c:numFmt formatCode="General" sourceLinked="1"/>
        <c:majorTickMark val="none"/>
        <c:minorTickMark val="none"/>
        <c:tickLblPos val="nextTo"/>
        <c:crossAx val="67503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M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3C1E-4FF3-B9F9-51EA9044B36A}"/>
              </c:ext>
            </c:extLst>
          </c:dPt>
          <c:dPt>
            <c:idx val="1"/>
            <c:invertIfNegative val="0"/>
            <c:bubble3D val="0"/>
            <c:spPr>
              <a:solidFill>
                <a:srgbClr val="007681"/>
              </a:solidFill>
              <a:ln>
                <a:solidFill>
                  <a:srgbClr val="FFFFFF"/>
                </a:solidFill>
              </a:ln>
              <a:effectLst/>
            </c:spPr>
            <c:extLst>
              <c:ext xmlns:c16="http://schemas.microsoft.com/office/drawing/2014/chart" uri="{C3380CC4-5D6E-409C-BE32-E72D297353CC}">
                <c16:uniqueId val="{00000003-3C1E-4FF3-B9F9-51EA9044B36A}"/>
              </c:ext>
            </c:extLst>
          </c:dPt>
          <c:dPt>
            <c:idx val="2"/>
            <c:invertIfNegative val="0"/>
            <c:bubble3D val="0"/>
            <c:spPr>
              <a:solidFill>
                <a:srgbClr val="007681"/>
              </a:solidFill>
              <a:ln>
                <a:solidFill>
                  <a:srgbClr val="FFFFFF"/>
                </a:solidFill>
              </a:ln>
              <a:effectLst/>
            </c:spPr>
            <c:extLst>
              <c:ext xmlns:c16="http://schemas.microsoft.com/office/drawing/2014/chart" uri="{C3380CC4-5D6E-409C-BE32-E72D297353CC}">
                <c16:uniqueId val="{00000005-3C1E-4FF3-B9F9-51EA9044B36A}"/>
              </c:ext>
            </c:extLst>
          </c:dPt>
          <c:dPt>
            <c:idx val="3"/>
            <c:invertIfNegative val="0"/>
            <c:bubble3D val="0"/>
            <c:spPr>
              <a:solidFill>
                <a:srgbClr val="007681"/>
              </a:solidFill>
              <a:ln>
                <a:solidFill>
                  <a:srgbClr val="FFFFFF"/>
                </a:solidFill>
              </a:ln>
              <a:effectLst/>
            </c:spPr>
            <c:extLst>
              <c:ext xmlns:c16="http://schemas.microsoft.com/office/drawing/2014/chart" uri="{C3380CC4-5D6E-409C-BE32-E72D297353CC}">
                <c16:uniqueId val="{00000007-3C1E-4FF3-B9F9-51EA9044B36A}"/>
              </c:ext>
            </c:extLst>
          </c:dPt>
          <c:dPt>
            <c:idx val="4"/>
            <c:invertIfNegative val="0"/>
            <c:bubble3D val="0"/>
            <c:spPr>
              <a:solidFill>
                <a:srgbClr val="007681"/>
              </a:solidFill>
              <a:ln>
                <a:solidFill>
                  <a:srgbClr val="FFFFFF"/>
                </a:solidFill>
              </a:ln>
              <a:effectLst/>
            </c:spPr>
            <c:extLst>
              <c:ext xmlns:c16="http://schemas.microsoft.com/office/drawing/2014/chart" uri="{C3380CC4-5D6E-409C-BE32-E72D297353CC}">
                <c16:uniqueId val="{00000009-3C1E-4FF3-B9F9-51EA9044B36A}"/>
              </c:ext>
            </c:extLst>
          </c:dPt>
          <c:dPt>
            <c:idx val="5"/>
            <c:invertIfNegative val="0"/>
            <c:bubble3D val="0"/>
            <c:spPr>
              <a:solidFill>
                <a:srgbClr val="007681"/>
              </a:solidFill>
              <a:ln>
                <a:solidFill>
                  <a:srgbClr val="FFFFFF"/>
                </a:solidFill>
              </a:ln>
              <a:effectLst/>
            </c:spPr>
            <c:extLst>
              <c:ext xmlns:c16="http://schemas.microsoft.com/office/drawing/2014/chart" uri="{C3380CC4-5D6E-409C-BE32-E72D297353CC}">
                <c16:uniqueId val="{0000000B-3C1E-4FF3-B9F9-51EA9044B36A}"/>
              </c:ext>
            </c:extLst>
          </c:dPt>
          <c:dPt>
            <c:idx val="6"/>
            <c:invertIfNegative val="0"/>
            <c:bubble3D val="0"/>
            <c:spPr>
              <a:solidFill>
                <a:srgbClr val="007681"/>
              </a:solidFill>
              <a:ln>
                <a:solidFill>
                  <a:srgbClr val="FFFFFF"/>
                </a:solidFill>
              </a:ln>
              <a:effectLst/>
            </c:spPr>
            <c:extLst>
              <c:ext xmlns:c16="http://schemas.microsoft.com/office/drawing/2014/chart" uri="{C3380CC4-5D6E-409C-BE32-E72D297353CC}">
                <c16:uniqueId val="{0000000D-3C1E-4FF3-B9F9-51EA9044B36A}"/>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F-3C1E-4FF3-B9F9-51EA9044B36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3C1E-4FF3-B9F9-51EA9044B3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 zna/ Odbija</c:v>
                </c:pt>
                <c:pt idx="1">
                  <c:v>Drugo</c:v>
                </c:pt>
                <c:pt idx="2">
                  <c:v>Političke partije</c:v>
                </c:pt>
                <c:pt idx="3">
                  <c:v>Sindikati i profesionalna udruženja</c:v>
                </c:pt>
                <c:pt idx="4">
                  <c:v>Nevladine organizacije</c:v>
                </c:pt>
                <c:pt idx="5">
                  <c:v>Crkva/ vjerske zajednice</c:v>
                </c:pt>
                <c:pt idx="6">
                  <c:v>Samonikli društveni pokreti i građanske inicijative</c:v>
                </c:pt>
              </c:strCache>
            </c:strRef>
          </c:cat>
          <c:val>
            <c:numRef>
              <c:f>Sheet1!$B$2:$B$8</c:f>
              <c:numCache>
                <c:formatCode>General</c:formatCode>
                <c:ptCount val="7"/>
                <c:pt idx="0">
                  <c:v>6.9</c:v>
                </c:pt>
                <c:pt idx="1">
                  <c:v>2.8</c:v>
                </c:pt>
                <c:pt idx="2">
                  <c:v>15</c:v>
                </c:pt>
                <c:pt idx="3">
                  <c:v>26.3</c:v>
                </c:pt>
                <c:pt idx="4">
                  <c:v>29.9</c:v>
                </c:pt>
                <c:pt idx="5">
                  <c:v>31</c:v>
                </c:pt>
                <c:pt idx="6">
                  <c:v>37.9</c:v>
                </c:pt>
              </c:numCache>
            </c:numRef>
          </c:val>
          <c:extLst>
            <c:ext xmlns:c16="http://schemas.microsoft.com/office/drawing/2014/chart" uri="{C3380CC4-5D6E-409C-BE32-E72D297353CC}">
              <c16:uniqueId val="{00000012-3C1E-4FF3-B9F9-51EA9044B36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max val="70"/>
        </c:scaling>
        <c:delete val="1"/>
        <c:axPos val="b"/>
        <c:numFmt formatCode="General" sourceLinked="1"/>
        <c:majorTickMark val="out"/>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AF47-4D5D-910C-970E6BDE260A}"/>
              </c:ext>
            </c:extLst>
          </c:dPt>
          <c:dPt>
            <c:idx val="1"/>
            <c:invertIfNegative val="0"/>
            <c:bubble3D val="0"/>
            <c:spPr>
              <a:solidFill>
                <a:srgbClr val="007681"/>
              </a:solidFill>
              <a:ln>
                <a:solidFill>
                  <a:srgbClr val="FFFFFF"/>
                </a:solidFill>
              </a:ln>
              <a:effectLst/>
            </c:spPr>
            <c:extLst>
              <c:ext xmlns:c16="http://schemas.microsoft.com/office/drawing/2014/chart" uri="{C3380CC4-5D6E-409C-BE32-E72D297353CC}">
                <c16:uniqueId val="{00000003-AF47-4D5D-910C-970E6BDE260A}"/>
              </c:ext>
            </c:extLst>
          </c:dPt>
          <c:dPt>
            <c:idx val="2"/>
            <c:invertIfNegative val="0"/>
            <c:bubble3D val="0"/>
            <c:spPr>
              <a:solidFill>
                <a:srgbClr val="007681"/>
              </a:solidFill>
              <a:ln>
                <a:solidFill>
                  <a:srgbClr val="FFFFFF"/>
                </a:solidFill>
              </a:ln>
              <a:effectLst/>
            </c:spPr>
            <c:extLst>
              <c:ext xmlns:c16="http://schemas.microsoft.com/office/drawing/2014/chart" uri="{C3380CC4-5D6E-409C-BE32-E72D297353CC}">
                <c16:uniqueId val="{00000005-AF47-4D5D-910C-970E6BDE260A}"/>
              </c:ext>
            </c:extLst>
          </c:dPt>
          <c:dPt>
            <c:idx val="3"/>
            <c:invertIfNegative val="0"/>
            <c:bubble3D val="0"/>
            <c:spPr>
              <a:solidFill>
                <a:srgbClr val="007681"/>
              </a:solidFill>
              <a:ln>
                <a:solidFill>
                  <a:srgbClr val="FFFFFF"/>
                </a:solidFill>
              </a:ln>
              <a:effectLst/>
            </c:spPr>
            <c:extLst>
              <c:ext xmlns:c16="http://schemas.microsoft.com/office/drawing/2014/chart" uri="{C3380CC4-5D6E-409C-BE32-E72D297353CC}">
                <c16:uniqueId val="{00000007-AF47-4D5D-910C-970E6BDE260A}"/>
              </c:ext>
            </c:extLst>
          </c:dPt>
          <c:dPt>
            <c:idx val="4"/>
            <c:invertIfNegative val="0"/>
            <c:bubble3D val="0"/>
            <c:spPr>
              <a:solidFill>
                <a:srgbClr val="007681"/>
              </a:solidFill>
              <a:ln>
                <a:solidFill>
                  <a:srgbClr val="FFFFFF"/>
                </a:solidFill>
              </a:ln>
              <a:effectLst/>
            </c:spPr>
            <c:extLst>
              <c:ext xmlns:c16="http://schemas.microsoft.com/office/drawing/2014/chart" uri="{C3380CC4-5D6E-409C-BE32-E72D297353CC}">
                <c16:uniqueId val="{00000009-AF47-4D5D-910C-970E6BDE260A}"/>
              </c:ext>
            </c:extLst>
          </c:dPt>
          <c:dPt>
            <c:idx val="5"/>
            <c:invertIfNegative val="0"/>
            <c:bubble3D val="0"/>
            <c:spPr>
              <a:solidFill>
                <a:srgbClr val="007681"/>
              </a:solidFill>
              <a:ln>
                <a:solidFill>
                  <a:srgbClr val="FFFFFF"/>
                </a:solidFill>
              </a:ln>
              <a:effectLst/>
            </c:spPr>
            <c:extLst>
              <c:ext xmlns:c16="http://schemas.microsoft.com/office/drawing/2014/chart" uri="{C3380CC4-5D6E-409C-BE32-E72D297353CC}">
                <c16:uniqueId val="{0000000B-AF47-4D5D-910C-970E6BDE260A}"/>
              </c:ext>
            </c:extLst>
          </c:dPt>
          <c:dPt>
            <c:idx val="6"/>
            <c:invertIfNegative val="0"/>
            <c:bubble3D val="0"/>
            <c:spPr>
              <a:solidFill>
                <a:srgbClr val="007681"/>
              </a:solidFill>
              <a:ln>
                <a:solidFill>
                  <a:srgbClr val="FFFFFF"/>
                </a:solidFill>
              </a:ln>
              <a:effectLst/>
            </c:spPr>
            <c:extLst>
              <c:ext xmlns:c16="http://schemas.microsoft.com/office/drawing/2014/chart" uri="{C3380CC4-5D6E-409C-BE32-E72D297353CC}">
                <c16:uniqueId val="{0000000D-AF47-4D5D-910C-970E6BDE260A}"/>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F-AF47-4D5D-910C-970E6BDE260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AF47-4D5D-910C-970E6BDE26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 zna/ Odbija</c:v>
                </c:pt>
                <c:pt idx="1">
                  <c:v>Javna okupljanja radi ostvarenja vjerskih ciljeva</c:v>
                </c:pt>
                <c:pt idx="2">
                  <c:v>Javna okupljanja radi ostvarenja ljudskih prava/ prava djece</c:v>
                </c:pt>
                <c:pt idx="3">
                  <c:v>Nekih drugih tema</c:v>
                </c:pt>
                <c:pt idx="4">
                  <c:v>Javna okupljanja radi ostvarenja političkih ciljeva</c:v>
                </c:pt>
                <c:pt idx="5">
                  <c:v>Javna okupljanja radi ostvarenja ekoloških ciljeva</c:v>
                </c:pt>
                <c:pt idx="6">
                  <c:v>Javna okupljanja radi ostvarenja ekonomskih ciljeva</c:v>
                </c:pt>
              </c:strCache>
            </c:strRef>
          </c:cat>
          <c:val>
            <c:numRef>
              <c:f>Sheet1!$B$2:$B$8</c:f>
              <c:numCache>
                <c:formatCode>General</c:formatCode>
                <c:ptCount val="7"/>
                <c:pt idx="0">
                  <c:v>1.6</c:v>
                </c:pt>
                <c:pt idx="1">
                  <c:v>2.4</c:v>
                </c:pt>
                <c:pt idx="2">
                  <c:v>4.0999999999999996</c:v>
                </c:pt>
                <c:pt idx="3">
                  <c:v>4.2</c:v>
                </c:pt>
                <c:pt idx="4">
                  <c:v>30.4</c:v>
                </c:pt>
                <c:pt idx="5">
                  <c:v>48.5</c:v>
                </c:pt>
                <c:pt idx="6">
                  <c:v>59.4</c:v>
                </c:pt>
              </c:numCache>
            </c:numRef>
          </c:val>
          <c:extLst>
            <c:ext xmlns:c16="http://schemas.microsoft.com/office/drawing/2014/chart" uri="{C3380CC4-5D6E-409C-BE32-E72D297353CC}">
              <c16:uniqueId val="{00000012-AF47-4D5D-910C-970E6BDE260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scaling>
        <c:delete val="1"/>
        <c:axPos val="b"/>
        <c:numFmt formatCode="General" sourceLinked="1"/>
        <c:majorTickMark val="out"/>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D012-4BF1-819C-03490C4C5B08}"/>
              </c:ext>
            </c:extLst>
          </c:dPt>
          <c:dPt>
            <c:idx val="1"/>
            <c:invertIfNegative val="0"/>
            <c:bubble3D val="0"/>
            <c:spPr>
              <a:solidFill>
                <a:srgbClr val="FF585D"/>
              </a:solidFill>
              <a:ln>
                <a:solidFill>
                  <a:srgbClr val="FFFFFF"/>
                </a:solidFill>
              </a:ln>
              <a:effectLst/>
            </c:spPr>
            <c:extLst>
              <c:ext xmlns:c16="http://schemas.microsoft.com/office/drawing/2014/chart" uri="{C3380CC4-5D6E-409C-BE32-E72D297353CC}">
                <c16:uniqueId val="{00000009-D012-4BF1-819C-03490C4C5B08}"/>
              </c:ext>
            </c:extLst>
          </c:dPt>
          <c:dPt>
            <c:idx val="2"/>
            <c:invertIfNegative val="0"/>
            <c:bubble3D val="0"/>
            <c:spPr>
              <a:solidFill>
                <a:srgbClr val="FF585D"/>
              </a:solidFill>
              <a:ln>
                <a:solidFill>
                  <a:srgbClr val="FFFFFF"/>
                </a:solidFill>
              </a:ln>
              <a:effectLst/>
            </c:spPr>
            <c:extLst>
              <c:ext xmlns:c16="http://schemas.microsoft.com/office/drawing/2014/chart" uri="{C3380CC4-5D6E-409C-BE32-E72D297353CC}">
                <c16:uniqueId val="{00000008-D012-4BF1-819C-03490C4C5B08}"/>
              </c:ext>
            </c:extLst>
          </c:dPt>
          <c:dPt>
            <c:idx val="3"/>
            <c:invertIfNegative val="0"/>
            <c:bubble3D val="0"/>
            <c:spPr>
              <a:solidFill>
                <a:srgbClr val="FF585D"/>
              </a:solidFill>
              <a:ln>
                <a:solidFill>
                  <a:srgbClr val="FFFFFF"/>
                </a:solidFill>
              </a:ln>
              <a:effectLst/>
            </c:spPr>
            <c:extLst>
              <c:ext xmlns:c16="http://schemas.microsoft.com/office/drawing/2014/chart" uri="{C3380CC4-5D6E-409C-BE32-E72D297353CC}">
                <c16:uniqueId val="{00000007-D012-4BF1-819C-03490C4C5B08}"/>
              </c:ext>
            </c:extLst>
          </c:dPt>
          <c:dPt>
            <c:idx val="4"/>
            <c:invertIfNegative val="0"/>
            <c:bubble3D val="0"/>
            <c:spPr>
              <a:solidFill>
                <a:srgbClr val="FF585D"/>
              </a:solidFill>
              <a:ln>
                <a:solidFill>
                  <a:srgbClr val="FFFFFF"/>
                </a:solidFill>
              </a:ln>
              <a:effectLst/>
            </c:spPr>
            <c:extLst>
              <c:ext xmlns:c16="http://schemas.microsoft.com/office/drawing/2014/chart" uri="{C3380CC4-5D6E-409C-BE32-E72D297353CC}">
                <c16:uniqueId val="{00000006-D012-4BF1-819C-03490C4C5B08}"/>
              </c:ext>
            </c:extLst>
          </c:dPt>
          <c:dPt>
            <c:idx val="5"/>
            <c:invertIfNegative val="0"/>
            <c:bubble3D val="0"/>
            <c:spPr>
              <a:solidFill>
                <a:srgbClr val="FF585D"/>
              </a:solidFill>
              <a:ln>
                <a:solidFill>
                  <a:srgbClr val="FFFFFF"/>
                </a:solidFill>
              </a:ln>
              <a:effectLst/>
            </c:spPr>
            <c:extLst>
              <c:ext xmlns:c16="http://schemas.microsoft.com/office/drawing/2014/chart" uri="{C3380CC4-5D6E-409C-BE32-E72D297353CC}">
                <c16:uniqueId val="{00000005-D012-4BF1-819C-03490C4C5B08}"/>
              </c:ext>
            </c:extLst>
          </c:dPt>
          <c:dPt>
            <c:idx val="6"/>
            <c:invertIfNegative val="0"/>
            <c:bubble3D val="0"/>
            <c:spPr>
              <a:solidFill>
                <a:srgbClr val="FF585D"/>
              </a:solidFill>
              <a:ln>
                <a:solidFill>
                  <a:srgbClr val="FFFFFF"/>
                </a:solidFill>
              </a:ln>
              <a:effectLst/>
            </c:spPr>
            <c:extLst>
              <c:ext xmlns:c16="http://schemas.microsoft.com/office/drawing/2014/chart" uri="{C3380CC4-5D6E-409C-BE32-E72D297353CC}">
                <c16:uniqueId val="{00000004-D012-4BF1-819C-03490C4C5B08}"/>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3-D012-4BF1-819C-03490C4C5B08}"/>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02-D012-4BF1-819C-03490C4C5B0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 zna/ Odbija</c:v>
                </c:pt>
                <c:pt idx="1">
                  <c:v>Nešto drugo</c:v>
                </c:pt>
                <c:pt idx="2">
                  <c:v>Plašim se da učestvujem u javnim okupljanjima jer mogu biti izložen/a raznim pritiscima, kaznama i sl.</c:v>
                </c:pt>
                <c:pt idx="3">
                  <c:v>Zdravstveni razlozi/ zbog virusa</c:v>
                </c:pt>
                <c:pt idx="4">
                  <c:v>Bojim se da ne budem povrijeđen/a u neredima do kojih uvijek može doći</c:v>
                </c:pt>
                <c:pt idx="5">
                  <c:v>Ne intresuju me javna okupljanja</c:v>
                </c:pt>
                <c:pt idx="6">
                  <c:v>Ne vjerujem organizatorima javnih okupljanja, jer se uvijek ispostavi da imaju neki drugi interes od onog koji javno promovišu</c:v>
                </c:pt>
                <c:pt idx="7">
                  <c:v>Ne mislim da se javnim okupljanjima može nešto postići</c:v>
                </c:pt>
              </c:strCache>
            </c:strRef>
          </c:cat>
          <c:val>
            <c:numRef>
              <c:f>Sheet1!$B$2:$B$9</c:f>
              <c:numCache>
                <c:formatCode>General</c:formatCode>
                <c:ptCount val="8"/>
                <c:pt idx="0">
                  <c:v>3.4</c:v>
                </c:pt>
                <c:pt idx="1">
                  <c:v>4.8</c:v>
                </c:pt>
                <c:pt idx="2">
                  <c:v>9.6</c:v>
                </c:pt>
                <c:pt idx="3">
                  <c:v>9.6999999999999993</c:v>
                </c:pt>
                <c:pt idx="4">
                  <c:v>14.4</c:v>
                </c:pt>
                <c:pt idx="5">
                  <c:v>15.9</c:v>
                </c:pt>
                <c:pt idx="6">
                  <c:v>24.5</c:v>
                </c:pt>
                <c:pt idx="7">
                  <c:v>26.7</c:v>
                </c:pt>
              </c:numCache>
            </c:numRef>
          </c:val>
          <c:extLst>
            <c:ext xmlns:c16="http://schemas.microsoft.com/office/drawing/2014/chart" uri="{C3380CC4-5D6E-409C-BE32-E72D297353CC}">
              <c16:uniqueId val="{00000000-0631-4BB3-ACBA-11E6250004E4}"/>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scaling>
        <c:delete val="1"/>
        <c:axPos val="b"/>
        <c:numFmt formatCode="General" sourceLinked="1"/>
        <c:majorTickMark val="none"/>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r-Latn-RS" sz="1400" baseline="0" dirty="0">
                <a:solidFill>
                  <a:schemeClr val="tx1"/>
                </a:solidFill>
              </a:rPr>
              <a:t>Region</a:t>
            </a:r>
            <a:endParaRPr lang="en-US" sz="1400" dirty="0">
              <a:solidFill>
                <a:schemeClr val="tx1"/>
              </a:solidFill>
            </a:endParaRPr>
          </a:p>
        </c:rich>
      </c:tx>
      <c:layout>
        <c:manualLayout>
          <c:xMode val="edge"/>
          <c:yMode val="edge"/>
          <c:x val="0.41092233574207704"/>
          <c:y val="1.8385861535651485E-2"/>
        </c:manualLayout>
      </c:layout>
      <c:overlay val="0"/>
      <c:spPr>
        <a:noFill/>
        <a:ln>
          <a:noFill/>
        </a:ln>
        <a:effectLst/>
      </c:spPr>
    </c:title>
    <c:autoTitleDeleted val="0"/>
    <c:plotArea>
      <c:layout>
        <c:manualLayout>
          <c:layoutTarget val="inner"/>
          <c:xMode val="edge"/>
          <c:yMode val="edge"/>
          <c:x val="3.8887402736259062E-2"/>
          <c:y val="0.29540156217407421"/>
          <c:w val="0.92222519452748186"/>
          <c:h val="0.5249343690185021"/>
        </c:manualLayout>
      </c:layout>
      <c:barChart>
        <c:barDir val="col"/>
        <c:grouping val="clustered"/>
        <c:varyColors val="0"/>
        <c:ser>
          <c:idx val="0"/>
          <c:order val="0"/>
          <c:tx>
            <c:strRef>
              <c:f>Sheet1!$B$1</c:f>
              <c:strCache>
                <c:ptCount val="1"/>
                <c:pt idx="0">
                  <c:v>Series 1</c:v>
                </c:pt>
              </c:strCache>
            </c:strRef>
          </c:tx>
          <c:spPr>
            <a:solidFill>
              <a:srgbClr val="614B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Sjever</c:v>
                </c:pt>
                <c:pt idx="1">
                  <c:v>Centar</c:v>
                </c:pt>
                <c:pt idx="2">
                  <c:v>Jug</c:v>
                </c:pt>
              </c:strCache>
            </c:strRef>
          </c:cat>
          <c:val>
            <c:numRef>
              <c:f>Sheet1!$B$2:$B$4</c:f>
              <c:numCache>
                <c:formatCode>0%</c:formatCode>
                <c:ptCount val="3"/>
                <c:pt idx="0">
                  <c:v>0.28299999999999997</c:v>
                </c:pt>
                <c:pt idx="1">
                  <c:v>0.47099999999999997</c:v>
                </c:pt>
                <c:pt idx="2">
                  <c:v>0.246</c:v>
                </c:pt>
              </c:numCache>
            </c:numRef>
          </c:val>
          <c:extLst>
            <c:ext xmlns:c16="http://schemas.microsoft.com/office/drawing/2014/chart" uri="{C3380CC4-5D6E-409C-BE32-E72D297353CC}">
              <c16:uniqueId val="{00000000-7AA3-445A-92B6-4BDA41EB95E7}"/>
            </c:ext>
          </c:extLst>
        </c:ser>
        <c:dLbls>
          <c:showLegendKey val="0"/>
          <c:showVal val="0"/>
          <c:showCatName val="0"/>
          <c:showSerName val="0"/>
          <c:showPercent val="0"/>
          <c:showBubbleSize val="0"/>
        </c:dLbls>
        <c:gapWidth val="119"/>
        <c:overlap val="-27"/>
        <c:axId val="90801280"/>
        <c:axId val="90802816"/>
      </c:barChart>
      <c:catAx>
        <c:axId val="9080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ME"/>
          </a:p>
        </c:txPr>
        <c:crossAx val="90802816"/>
        <c:crosses val="autoZero"/>
        <c:auto val="1"/>
        <c:lblAlgn val="ctr"/>
        <c:lblOffset val="100"/>
        <c:noMultiLvlLbl val="0"/>
      </c:catAx>
      <c:valAx>
        <c:axId val="90802816"/>
        <c:scaling>
          <c:orientation val="minMax"/>
          <c:max val="0.5"/>
          <c:min val="0"/>
        </c:scaling>
        <c:delete val="1"/>
        <c:axPos val="l"/>
        <c:numFmt formatCode="0%" sourceLinked="1"/>
        <c:majorTickMark val="out"/>
        <c:minorTickMark val="none"/>
        <c:tickLblPos val="nextTo"/>
        <c:crossAx val="90801280"/>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pPr>
      <a:endParaRPr lang="en-M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7327637966821"/>
          <c:y val="0"/>
          <c:w val="0.76588423996020105"/>
          <c:h val="0.8508028006998527"/>
        </c:manualLayout>
      </c:layout>
      <c:barChart>
        <c:barDir val="col"/>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1-D012-4BF1-819C-03490C4C5B08}"/>
              </c:ext>
            </c:extLst>
          </c:dPt>
          <c:dPt>
            <c:idx val="1"/>
            <c:invertIfNegative val="0"/>
            <c:bubble3D val="0"/>
            <c:spPr>
              <a:solidFill>
                <a:schemeClr val="accent4">
                  <a:lumMod val="50000"/>
                </a:schemeClr>
              </a:solidFill>
              <a:ln>
                <a:solidFill>
                  <a:srgbClr val="FFFFFF"/>
                </a:solidFill>
              </a:ln>
              <a:effectLst/>
            </c:spPr>
            <c:extLst>
              <c:ext xmlns:c16="http://schemas.microsoft.com/office/drawing/2014/chart" uri="{C3380CC4-5D6E-409C-BE32-E72D297353CC}">
                <c16:uniqueId val="{00000009-D012-4BF1-819C-03490C4C5B08}"/>
              </c:ext>
            </c:extLst>
          </c:dPt>
          <c:dPt>
            <c:idx val="2"/>
            <c:invertIfNegative val="0"/>
            <c:bubble3D val="0"/>
            <c:spPr>
              <a:solidFill>
                <a:srgbClr val="0070C0"/>
              </a:solidFill>
              <a:ln>
                <a:solidFill>
                  <a:srgbClr val="FFFFFF"/>
                </a:solidFill>
              </a:ln>
              <a:effectLst/>
            </c:spPr>
            <c:extLst>
              <c:ext xmlns:c16="http://schemas.microsoft.com/office/drawing/2014/chart" uri="{C3380CC4-5D6E-409C-BE32-E72D297353CC}">
                <c16:uniqueId val="{00000008-D012-4BF1-819C-03490C4C5B08}"/>
              </c:ext>
            </c:extLst>
          </c:dPt>
          <c:dPt>
            <c:idx val="3"/>
            <c:invertIfNegative val="0"/>
            <c:bubble3D val="0"/>
            <c:spPr>
              <a:solidFill>
                <a:srgbClr val="7030A0"/>
              </a:solidFill>
              <a:ln>
                <a:solidFill>
                  <a:srgbClr val="FFFFFF"/>
                </a:solidFill>
              </a:ln>
              <a:effectLst/>
            </c:spPr>
            <c:extLst>
              <c:ext xmlns:c16="http://schemas.microsoft.com/office/drawing/2014/chart" uri="{C3380CC4-5D6E-409C-BE32-E72D297353CC}">
                <c16:uniqueId val="{00000007-D012-4BF1-819C-03490C4C5B08}"/>
              </c:ext>
            </c:extLst>
          </c:dPt>
          <c:dPt>
            <c:idx val="4"/>
            <c:invertIfNegative val="0"/>
            <c:bubble3D val="0"/>
            <c:spPr>
              <a:solidFill>
                <a:schemeClr val="accent4">
                  <a:lumMod val="40000"/>
                  <a:lumOff val="60000"/>
                </a:schemeClr>
              </a:solidFill>
              <a:ln>
                <a:solidFill>
                  <a:srgbClr val="FFFFFF"/>
                </a:solidFill>
              </a:ln>
              <a:effectLst/>
            </c:spPr>
            <c:extLst>
              <c:ext xmlns:c16="http://schemas.microsoft.com/office/drawing/2014/chart" uri="{C3380CC4-5D6E-409C-BE32-E72D297353CC}">
                <c16:uniqueId val="{00000006-D012-4BF1-819C-03490C4C5B08}"/>
              </c:ext>
            </c:extLst>
          </c:dPt>
          <c:dPt>
            <c:idx val="5"/>
            <c:invertIfNegative val="0"/>
            <c:bubble3D val="0"/>
            <c:spPr>
              <a:solidFill>
                <a:schemeClr val="bg1">
                  <a:lumMod val="75000"/>
                </a:schemeClr>
              </a:solidFill>
              <a:ln>
                <a:solidFill>
                  <a:srgbClr val="FFFFFF"/>
                </a:solidFill>
              </a:ln>
              <a:effectLst/>
            </c:spPr>
            <c:extLst>
              <c:ext xmlns:c16="http://schemas.microsoft.com/office/drawing/2014/chart" uri="{C3380CC4-5D6E-409C-BE32-E72D297353CC}">
                <c16:uniqueId val="{00000005-D012-4BF1-819C-03490C4C5B08}"/>
              </c:ext>
            </c:extLst>
          </c:dPt>
          <c:dPt>
            <c:idx val="6"/>
            <c:invertIfNegative val="0"/>
            <c:bubble3D val="0"/>
            <c:spPr>
              <a:solidFill>
                <a:srgbClr val="FF585D"/>
              </a:solidFill>
              <a:ln>
                <a:solidFill>
                  <a:srgbClr val="FFFFFF"/>
                </a:solidFill>
              </a:ln>
              <a:effectLst/>
            </c:spPr>
            <c:extLst>
              <c:ext xmlns:c16="http://schemas.microsoft.com/office/drawing/2014/chart" uri="{C3380CC4-5D6E-409C-BE32-E72D297353CC}">
                <c16:uniqueId val="{00000004-D012-4BF1-819C-03490C4C5B08}"/>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3-D012-4BF1-819C-03490C4C5B08}"/>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02-D012-4BF1-819C-03490C4C5B0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Policija</c:v>
                </c:pt>
                <c:pt idx="1">
                  <c:v>MUP</c:v>
                </c:pt>
                <c:pt idx="2">
                  <c:v>Opština</c:v>
                </c:pt>
                <c:pt idx="3">
                  <c:v>Sud</c:v>
                </c:pt>
                <c:pt idx="4">
                  <c:v>Drugo</c:v>
                </c:pt>
                <c:pt idx="5">
                  <c:v>Ne zna/ Odbija</c:v>
                </c:pt>
              </c:strCache>
            </c:strRef>
          </c:cat>
          <c:val>
            <c:numRef>
              <c:f>Sheet1!$B$2:$B$7</c:f>
              <c:numCache>
                <c:formatCode>General</c:formatCode>
                <c:ptCount val="6"/>
                <c:pt idx="0">
                  <c:v>37.299999999999997</c:v>
                </c:pt>
                <c:pt idx="1">
                  <c:v>19.3</c:v>
                </c:pt>
                <c:pt idx="2">
                  <c:v>4.8</c:v>
                </c:pt>
                <c:pt idx="3">
                  <c:v>0.8</c:v>
                </c:pt>
                <c:pt idx="4">
                  <c:v>1.7</c:v>
                </c:pt>
                <c:pt idx="5">
                  <c:v>36.1</c:v>
                </c:pt>
              </c:numCache>
            </c:numRef>
          </c:val>
          <c:extLst>
            <c:ext xmlns:c16="http://schemas.microsoft.com/office/drawing/2014/chart" uri="{C3380CC4-5D6E-409C-BE32-E72D297353CC}">
              <c16:uniqueId val="{00000000-0631-4BB3-ACBA-11E6250004E4}"/>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max val="60"/>
        </c:scaling>
        <c:delete val="1"/>
        <c:axPos val="l"/>
        <c:numFmt formatCode="General" sourceLinked="1"/>
        <c:majorTickMark val="out"/>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3C1E-4FF3-B9F9-51EA9044B36A}"/>
              </c:ext>
            </c:extLst>
          </c:dPt>
          <c:dPt>
            <c:idx val="1"/>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3-3C1E-4FF3-B9F9-51EA9044B36A}"/>
              </c:ext>
            </c:extLst>
          </c:dPt>
          <c:dPt>
            <c:idx val="2"/>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5-3C1E-4FF3-B9F9-51EA9044B36A}"/>
              </c:ext>
            </c:extLst>
          </c:dPt>
          <c:dPt>
            <c:idx val="3"/>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7-3C1E-4FF3-B9F9-51EA9044B36A}"/>
              </c:ext>
            </c:extLst>
          </c:dPt>
          <c:dPt>
            <c:idx val="4"/>
            <c:invertIfNegative val="0"/>
            <c:bubble3D val="0"/>
            <c:spPr>
              <a:solidFill>
                <a:srgbClr val="007681"/>
              </a:solidFill>
              <a:ln>
                <a:solidFill>
                  <a:srgbClr val="FFFFFF"/>
                </a:solidFill>
              </a:ln>
              <a:effectLst/>
            </c:spPr>
            <c:extLst>
              <c:ext xmlns:c16="http://schemas.microsoft.com/office/drawing/2014/chart" uri="{C3380CC4-5D6E-409C-BE32-E72D297353CC}">
                <c16:uniqueId val="{00000009-3C1E-4FF3-B9F9-51EA9044B36A}"/>
              </c:ext>
            </c:extLst>
          </c:dPt>
          <c:dPt>
            <c:idx val="5"/>
            <c:invertIfNegative val="0"/>
            <c:bubble3D val="0"/>
            <c:spPr>
              <a:solidFill>
                <a:srgbClr val="007681"/>
              </a:solidFill>
              <a:ln>
                <a:solidFill>
                  <a:srgbClr val="FFFFFF"/>
                </a:solidFill>
              </a:ln>
              <a:effectLst/>
            </c:spPr>
            <c:extLst>
              <c:ext xmlns:c16="http://schemas.microsoft.com/office/drawing/2014/chart" uri="{C3380CC4-5D6E-409C-BE32-E72D297353CC}">
                <c16:uniqueId val="{0000000B-3C1E-4FF3-B9F9-51EA9044B36A}"/>
              </c:ext>
            </c:extLst>
          </c:dPt>
          <c:dPt>
            <c:idx val="6"/>
            <c:invertIfNegative val="0"/>
            <c:bubble3D val="0"/>
            <c:spPr>
              <a:solidFill>
                <a:srgbClr val="007681"/>
              </a:solidFill>
              <a:ln>
                <a:solidFill>
                  <a:srgbClr val="FFFFFF"/>
                </a:solidFill>
              </a:ln>
              <a:effectLst/>
            </c:spPr>
            <c:extLst>
              <c:ext xmlns:c16="http://schemas.microsoft.com/office/drawing/2014/chart" uri="{C3380CC4-5D6E-409C-BE32-E72D297353CC}">
                <c16:uniqueId val="{0000000D-3C1E-4FF3-B9F9-51EA9044B36A}"/>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F-3C1E-4FF3-B9F9-51EA9044B36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3C1E-4FF3-B9F9-51EA9044B3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 zna/ Odbija</c:v>
                </c:pt>
                <c:pt idx="1">
                  <c:v>Policija suviše strogo procjenjuje bezbjednosne rizike i zabranjuje mnogo javnih okupljanja/protesta bez opravdanja</c:v>
                </c:pt>
                <c:pt idx="2">
                  <c:v>Policija procjenjuje bezbjednosne rizike u skladu sa ovlašćenjima i objektivnom situacijom</c:v>
                </c:pt>
                <c:pt idx="3">
                  <c:v>Policija suviše blago procjenjuje bezbjednosne rizike i dopušta da se održi gotovo svako prijavljeno javno okupljanje/protest</c:v>
                </c:pt>
              </c:strCache>
            </c:strRef>
          </c:cat>
          <c:val>
            <c:numRef>
              <c:f>Sheet1!$B$2:$B$5</c:f>
              <c:numCache>
                <c:formatCode>General</c:formatCode>
                <c:ptCount val="4"/>
                <c:pt idx="0">
                  <c:v>13.3</c:v>
                </c:pt>
                <c:pt idx="1">
                  <c:v>10</c:v>
                </c:pt>
                <c:pt idx="2">
                  <c:v>36</c:v>
                </c:pt>
                <c:pt idx="3">
                  <c:v>40.700000000000003</c:v>
                </c:pt>
              </c:numCache>
            </c:numRef>
          </c:val>
          <c:extLst>
            <c:ext xmlns:c16="http://schemas.microsoft.com/office/drawing/2014/chart" uri="{C3380CC4-5D6E-409C-BE32-E72D297353CC}">
              <c16:uniqueId val="{00000012-3C1E-4FF3-B9F9-51EA9044B36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max val="70"/>
        </c:scaling>
        <c:delete val="1"/>
        <c:axPos val="b"/>
        <c:numFmt formatCode="General" sourceLinked="1"/>
        <c:majorTickMark val="out"/>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AF47-4D5D-910C-970E6BDE260A}"/>
              </c:ext>
            </c:extLst>
          </c:dPt>
          <c:dPt>
            <c:idx val="1"/>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3-AF47-4D5D-910C-970E6BDE260A}"/>
              </c:ext>
            </c:extLst>
          </c:dPt>
          <c:dPt>
            <c:idx val="2"/>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5-AF47-4D5D-910C-970E6BDE260A}"/>
              </c:ext>
            </c:extLst>
          </c:dPt>
          <c:dPt>
            <c:idx val="3"/>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7-AF47-4D5D-910C-970E6BDE260A}"/>
              </c:ext>
            </c:extLst>
          </c:dPt>
          <c:dPt>
            <c:idx val="4"/>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9-AF47-4D5D-910C-970E6BDE260A}"/>
              </c:ext>
            </c:extLst>
          </c:dPt>
          <c:dPt>
            <c:idx val="5"/>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B-AF47-4D5D-910C-970E6BDE260A}"/>
              </c:ext>
            </c:extLst>
          </c:dPt>
          <c:dPt>
            <c:idx val="6"/>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D-AF47-4D5D-910C-970E6BDE260A}"/>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F-AF47-4D5D-910C-970E6BDE260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AF47-4D5D-910C-970E6BDE26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 zna/ Odbija</c:v>
                </c:pt>
                <c:pt idx="1">
                  <c:v>Policija upotrebljava prekomjernu silu</c:v>
                </c:pt>
                <c:pt idx="2">
                  <c:v>Policija je suviše uzdržana i trebalo bi da primjenjuje još odlučnije i snažnije mjere, kako bi zaustavila nasilje i spriječila nerede</c:v>
                </c:pt>
                <c:pt idx="3">
                  <c:v>Policija reaguje u skladu sa ovlašćenjima i objektivnom situacijom na protestima</c:v>
                </c:pt>
              </c:strCache>
            </c:strRef>
          </c:cat>
          <c:val>
            <c:numRef>
              <c:f>Sheet1!$B$2:$B$5</c:f>
              <c:numCache>
                <c:formatCode>General</c:formatCode>
                <c:ptCount val="4"/>
                <c:pt idx="0">
                  <c:v>12.1</c:v>
                </c:pt>
                <c:pt idx="1">
                  <c:v>18.5</c:v>
                </c:pt>
                <c:pt idx="2">
                  <c:v>31.1</c:v>
                </c:pt>
                <c:pt idx="3">
                  <c:v>38.299999999999997</c:v>
                </c:pt>
              </c:numCache>
            </c:numRef>
          </c:val>
          <c:extLst>
            <c:ext xmlns:c16="http://schemas.microsoft.com/office/drawing/2014/chart" uri="{C3380CC4-5D6E-409C-BE32-E72D297353CC}">
              <c16:uniqueId val="{00000012-AF47-4D5D-910C-970E6BDE260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max val="70"/>
        </c:scaling>
        <c:delete val="1"/>
        <c:axPos val="b"/>
        <c:numFmt formatCode="General" sourceLinked="1"/>
        <c:majorTickMark val="out"/>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15296624174566"/>
          <c:y val="2.1714480835104966E-3"/>
          <c:w val="0.67731841505935264"/>
          <c:h val="0.9804616448022914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1-C3B9-4D77-B4C7-CF4FFF93101D}"/>
              </c:ext>
            </c:extLst>
          </c:dPt>
          <c:dPt>
            <c:idx val="1"/>
            <c:invertIfNegative val="0"/>
            <c:bubble3D val="0"/>
            <c:spPr>
              <a:solidFill>
                <a:srgbClr val="ABCD95"/>
              </a:solidFill>
              <a:ln>
                <a:noFill/>
              </a:ln>
              <a:effectLst/>
            </c:spPr>
            <c:extLst>
              <c:ext xmlns:c16="http://schemas.microsoft.com/office/drawing/2014/chart" uri="{C3380CC4-5D6E-409C-BE32-E72D297353CC}">
                <c16:uniqueId val="{00000003-C3B9-4D77-B4C7-CF4FFF93101D}"/>
              </c:ext>
            </c:extLst>
          </c:dPt>
          <c:dPt>
            <c:idx val="2"/>
            <c:invertIfNegative val="0"/>
            <c:bubble3D val="0"/>
            <c:spPr>
              <a:solidFill>
                <a:srgbClr val="ABCD95"/>
              </a:solidFill>
              <a:ln>
                <a:noFill/>
              </a:ln>
              <a:effectLst/>
            </c:spPr>
            <c:extLst>
              <c:ext xmlns:c16="http://schemas.microsoft.com/office/drawing/2014/chart" uri="{C3380CC4-5D6E-409C-BE32-E72D297353CC}">
                <c16:uniqueId val="{00000005-C3B9-4D77-B4C7-CF4FFF93101D}"/>
              </c:ext>
            </c:extLst>
          </c:dPt>
          <c:dPt>
            <c:idx val="3"/>
            <c:invertIfNegative val="0"/>
            <c:bubble3D val="0"/>
            <c:spPr>
              <a:solidFill>
                <a:srgbClr val="577F3C"/>
              </a:solidFill>
              <a:ln>
                <a:noFill/>
              </a:ln>
              <a:effectLst/>
            </c:spPr>
            <c:extLst>
              <c:ext xmlns:c16="http://schemas.microsoft.com/office/drawing/2014/chart" uri="{C3380CC4-5D6E-409C-BE32-E72D297353CC}">
                <c16:uniqueId val="{00000007-C3B9-4D77-B4C7-CF4FFF93101D}"/>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C3B9-4D77-B4C7-CF4FFF93101D}"/>
              </c:ext>
            </c:extLst>
          </c:dPt>
          <c:dPt>
            <c:idx val="5"/>
            <c:invertIfNegative val="0"/>
            <c:bubble3D val="0"/>
            <c:spPr>
              <a:solidFill>
                <a:srgbClr val="C00000"/>
              </a:solidFill>
              <a:ln>
                <a:noFill/>
              </a:ln>
              <a:effectLst/>
            </c:spPr>
            <c:extLst>
              <c:ext xmlns:c16="http://schemas.microsoft.com/office/drawing/2014/chart" uri="{C3380CC4-5D6E-409C-BE32-E72D297353CC}">
                <c16:uniqueId val="{0000000B-C3B9-4D77-B4C7-CF4FFF93101D}"/>
              </c:ext>
            </c:extLst>
          </c:dPt>
          <c:dPt>
            <c:idx val="6"/>
            <c:invertIfNegative val="0"/>
            <c:bubble3D val="0"/>
            <c:spPr>
              <a:solidFill>
                <a:srgbClr val="FF585D"/>
              </a:solidFill>
              <a:ln>
                <a:noFill/>
              </a:ln>
              <a:effectLst/>
            </c:spPr>
            <c:extLst>
              <c:ext xmlns:c16="http://schemas.microsoft.com/office/drawing/2014/chart" uri="{C3380CC4-5D6E-409C-BE32-E72D297353CC}">
                <c16:uniqueId val="{0000000D-C3B9-4D77-B4C7-CF4FFF93101D}"/>
              </c:ext>
            </c:extLst>
          </c:dPt>
          <c:dPt>
            <c:idx val="7"/>
            <c:invertIfNegative val="0"/>
            <c:bubble3D val="0"/>
            <c:spPr>
              <a:solidFill>
                <a:srgbClr val="FF585D"/>
              </a:solidFill>
              <a:ln>
                <a:noFill/>
              </a:ln>
              <a:effectLst/>
            </c:spPr>
            <c:extLst>
              <c:ext xmlns:c16="http://schemas.microsoft.com/office/drawing/2014/chart" uri="{C3380CC4-5D6E-409C-BE32-E72D297353CC}">
                <c16:uniqueId val="{0000000F-C3B9-4D77-B4C7-CF4FFF93101D}"/>
              </c:ext>
            </c:extLst>
          </c:dPt>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 zna/ Odbija da odgovori</c:v>
                </c:pt>
                <c:pt idx="1">
                  <c:v>Uopšte nijesu opasnost</c:v>
                </c:pt>
                <c:pt idx="2">
                  <c:v>2</c:v>
                </c:pt>
                <c:pt idx="3">
                  <c:v>Nijesu (zbirno)</c:v>
                </c:pt>
                <c:pt idx="4">
                  <c:v>I jesu i nijesu</c:v>
                </c:pt>
                <c:pt idx="5">
                  <c:v>Jesu (zbirno)</c:v>
                </c:pt>
                <c:pt idx="6">
                  <c:v>4</c:v>
                </c:pt>
                <c:pt idx="7">
                  <c:v>Veoma su velika opasnost</c:v>
                </c:pt>
              </c:strCache>
            </c:strRef>
          </c:cat>
          <c:val>
            <c:numRef>
              <c:f>Sheet1!$B$2:$B$9</c:f>
              <c:numCache>
                <c:formatCode>General</c:formatCode>
                <c:ptCount val="8"/>
                <c:pt idx="0">
                  <c:v>1.4</c:v>
                </c:pt>
                <c:pt idx="1">
                  <c:v>8.5</c:v>
                </c:pt>
                <c:pt idx="2">
                  <c:v>2.6</c:v>
                </c:pt>
                <c:pt idx="3">
                  <c:v>11.1</c:v>
                </c:pt>
                <c:pt idx="4">
                  <c:v>11.4</c:v>
                </c:pt>
                <c:pt idx="5">
                  <c:v>76.099999999999994</c:v>
                </c:pt>
                <c:pt idx="6">
                  <c:v>9.6999999999999993</c:v>
                </c:pt>
                <c:pt idx="7">
                  <c:v>66.5</c:v>
                </c:pt>
              </c:numCache>
            </c:numRef>
          </c:val>
          <c:extLst>
            <c:ext xmlns:c16="http://schemas.microsoft.com/office/drawing/2014/chart" uri="{C3380CC4-5D6E-409C-BE32-E72D297353CC}">
              <c16:uniqueId val="{00000010-C3B9-4D77-B4C7-CF4FFF93101D}"/>
            </c:ext>
          </c:extLst>
        </c:ser>
        <c:dLbls>
          <c:showLegendKey val="0"/>
          <c:showVal val="0"/>
          <c:showCatName val="0"/>
          <c:showSerName val="0"/>
          <c:showPercent val="0"/>
          <c:showBubbleSize val="0"/>
        </c:dLbls>
        <c:gapWidth val="50"/>
        <c:axId val="675032192"/>
        <c:axId val="675033832"/>
      </c:barChart>
      <c:catAx>
        <c:axId val="67503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675033832"/>
        <c:crosses val="autoZero"/>
        <c:auto val="1"/>
        <c:lblAlgn val="ctr"/>
        <c:lblOffset val="100"/>
        <c:noMultiLvlLbl val="0"/>
      </c:catAx>
      <c:valAx>
        <c:axId val="675033832"/>
        <c:scaling>
          <c:orientation val="minMax"/>
          <c:max val="90"/>
        </c:scaling>
        <c:delete val="1"/>
        <c:axPos val="b"/>
        <c:numFmt formatCode="General" sourceLinked="1"/>
        <c:majorTickMark val="out"/>
        <c:minorTickMark val="none"/>
        <c:tickLblPos val="nextTo"/>
        <c:crossAx val="67503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M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3C1E-4FF3-B9F9-51EA9044B36A}"/>
              </c:ext>
            </c:extLst>
          </c:dPt>
          <c:dPt>
            <c:idx val="1"/>
            <c:invertIfNegative val="0"/>
            <c:bubble3D val="0"/>
            <c:spPr>
              <a:solidFill>
                <a:srgbClr val="0070C0"/>
              </a:solidFill>
              <a:ln>
                <a:solidFill>
                  <a:srgbClr val="FFFFFF"/>
                </a:solidFill>
              </a:ln>
              <a:effectLst/>
            </c:spPr>
            <c:extLst>
              <c:ext xmlns:c16="http://schemas.microsoft.com/office/drawing/2014/chart" uri="{C3380CC4-5D6E-409C-BE32-E72D297353CC}">
                <c16:uniqueId val="{00000003-3C1E-4FF3-B9F9-51EA9044B36A}"/>
              </c:ext>
            </c:extLst>
          </c:dPt>
          <c:dPt>
            <c:idx val="2"/>
            <c:invertIfNegative val="0"/>
            <c:bubble3D val="0"/>
            <c:spPr>
              <a:solidFill>
                <a:srgbClr val="0070C0"/>
              </a:solidFill>
              <a:ln>
                <a:solidFill>
                  <a:srgbClr val="FFFFFF"/>
                </a:solidFill>
              </a:ln>
              <a:effectLst/>
            </c:spPr>
            <c:extLst>
              <c:ext xmlns:c16="http://schemas.microsoft.com/office/drawing/2014/chart" uri="{C3380CC4-5D6E-409C-BE32-E72D297353CC}">
                <c16:uniqueId val="{00000005-3C1E-4FF3-B9F9-51EA9044B36A}"/>
              </c:ext>
            </c:extLst>
          </c:dPt>
          <c:dPt>
            <c:idx val="3"/>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7-3C1E-4FF3-B9F9-51EA9044B36A}"/>
              </c:ext>
            </c:extLst>
          </c:dPt>
          <c:dPt>
            <c:idx val="4"/>
            <c:invertIfNegative val="0"/>
            <c:bubble3D val="0"/>
            <c:spPr>
              <a:solidFill>
                <a:srgbClr val="007681"/>
              </a:solidFill>
              <a:ln>
                <a:solidFill>
                  <a:srgbClr val="FFFFFF"/>
                </a:solidFill>
              </a:ln>
              <a:effectLst/>
            </c:spPr>
            <c:extLst>
              <c:ext xmlns:c16="http://schemas.microsoft.com/office/drawing/2014/chart" uri="{C3380CC4-5D6E-409C-BE32-E72D297353CC}">
                <c16:uniqueId val="{00000009-3C1E-4FF3-B9F9-51EA9044B36A}"/>
              </c:ext>
            </c:extLst>
          </c:dPt>
          <c:dPt>
            <c:idx val="5"/>
            <c:invertIfNegative val="0"/>
            <c:bubble3D val="0"/>
            <c:spPr>
              <a:solidFill>
                <a:srgbClr val="007681"/>
              </a:solidFill>
              <a:ln>
                <a:solidFill>
                  <a:srgbClr val="FFFFFF"/>
                </a:solidFill>
              </a:ln>
              <a:effectLst/>
            </c:spPr>
            <c:extLst>
              <c:ext xmlns:c16="http://schemas.microsoft.com/office/drawing/2014/chart" uri="{C3380CC4-5D6E-409C-BE32-E72D297353CC}">
                <c16:uniqueId val="{0000000B-3C1E-4FF3-B9F9-51EA9044B36A}"/>
              </c:ext>
            </c:extLst>
          </c:dPt>
          <c:dPt>
            <c:idx val="6"/>
            <c:invertIfNegative val="0"/>
            <c:bubble3D val="0"/>
            <c:spPr>
              <a:solidFill>
                <a:srgbClr val="007681"/>
              </a:solidFill>
              <a:ln>
                <a:solidFill>
                  <a:srgbClr val="FFFFFF"/>
                </a:solidFill>
              </a:ln>
              <a:effectLst/>
            </c:spPr>
            <c:extLst>
              <c:ext xmlns:c16="http://schemas.microsoft.com/office/drawing/2014/chart" uri="{C3380CC4-5D6E-409C-BE32-E72D297353CC}">
                <c16:uniqueId val="{0000000D-3C1E-4FF3-B9F9-51EA9044B36A}"/>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F-3C1E-4FF3-B9F9-51EA9044B36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3C1E-4FF3-B9F9-51EA9044B3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 zna/ Odbija</c:v>
                </c:pt>
                <c:pt idx="1">
                  <c:v>Nadležni organi postupaju neselektivno, nezavisno od vrste i organizatora protesta</c:v>
                </c:pt>
                <c:pt idx="2">
                  <c:v>Nadležni organi postupaju selektivno, primjenjujući neopravdana ograničenja u odnosu na određene vrste i organizatore javnih okupljanja/protesta</c:v>
                </c:pt>
              </c:strCache>
            </c:strRef>
          </c:cat>
          <c:val>
            <c:numRef>
              <c:f>Sheet1!$B$2:$B$4</c:f>
              <c:numCache>
                <c:formatCode>General</c:formatCode>
                <c:ptCount val="3"/>
                <c:pt idx="0">
                  <c:v>13.5</c:v>
                </c:pt>
                <c:pt idx="1">
                  <c:v>33.6</c:v>
                </c:pt>
                <c:pt idx="2">
                  <c:v>52.9</c:v>
                </c:pt>
              </c:numCache>
            </c:numRef>
          </c:val>
          <c:extLst>
            <c:ext xmlns:c16="http://schemas.microsoft.com/office/drawing/2014/chart" uri="{C3380CC4-5D6E-409C-BE32-E72D297353CC}">
              <c16:uniqueId val="{00000012-3C1E-4FF3-B9F9-51EA9044B36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max val="90"/>
        </c:scaling>
        <c:delete val="1"/>
        <c:axPos val="b"/>
        <c:numFmt formatCode="General" sourceLinked="1"/>
        <c:majorTickMark val="out"/>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AF47-4D5D-910C-970E6BDE260A}"/>
              </c:ext>
            </c:extLst>
          </c:dPt>
          <c:dPt>
            <c:idx val="1"/>
            <c:invertIfNegative val="0"/>
            <c:bubble3D val="0"/>
            <c:spPr>
              <a:solidFill>
                <a:srgbClr val="0070C0"/>
              </a:solidFill>
              <a:ln>
                <a:solidFill>
                  <a:srgbClr val="FFFFFF"/>
                </a:solidFill>
              </a:ln>
              <a:effectLst/>
            </c:spPr>
            <c:extLst>
              <c:ext xmlns:c16="http://schemas.microsoft.com/office/drawing/2014/chart" uri="{C3380CC4-5D6E-409C-BE32-E72D297353CC}">
                <c16:uniqueId val="{00000003-AF47-4D5D-910C-970E6BDE260A}"/>
              </c:ext>
            </c:extLst>
          </c:dPt>
          <c:dPt>
            <c:idx val="2"/>
            <c:invertIfNegative val="0"/>
            <c:bubble3D val="0"/>
            <c:spPr>
              <a:solidFill>
                <a:srgbClr val="0070C0"/>
              </a:solidFill>
              <a:ln>
                <a:solidFill>
                  <a:srgbClr val="FFFFFF"/>
                </a:solidFill>
              </a:ln>
              <a:effectLst/>
            </c:spPr>
            <c:extLst>
              <c:ext xmlns:c16="http://schemas.microsoft.com/office/drawing/2014/chart" uri="{C3380CC4-5D6E-409C-BE32-E72D297353CC}">
                <c16:uniqueId val="{00000005-AF47-4D5D-910C-970E6BDE260A}"/>
              </c:ext>
            </c:extLst>
          </c:dPt>
          <c:dPt>
            <c:idx val="3"/>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7-AF47-4D5D-910C-970E6BDE260A}"/>
              </c:ext>
            </c:extLst>
          </c:dPt>
          <c:dPt>
            <c:idx val="4"/>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9-AF47-4D5D-910C-970E6BDE260A}"/>
              </c:ext>
            </c:extLst>
          </c:dPt>
          <c:dPt>
            <c:idx val="5"/>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B-AF47-4D5D-910C-970E6BDE260A}"/>
              </c:ext>
            </c:extLst>
          </c:dPt>
          <c:dPt>
            <c:idx val="6"/>
            <c:invertIfNegative val="0"/>
            <c:bubble3D val="0"/>
            <c:spPr>
              <a:solidFill>
                <a:schemeClr val="accent4"/>
              </a:solidFill>
              <a:ln>
                <a:solidFill>
                  <a:srgbClr val="FFFFFF"/>
                </a:solidFill>
              </a:ln>
              <a:effectLst/>
            </c:spPr>
            <c:extLst>
              <c:ext xmlns:c16="http://schemas.microsoft.com/office/drawing/2014/chart" uri="{C3380CC4-5D6E-409C-BE32-E72D297353CC}">
                <c16:uniqueId val="{0000000D-AF47-4D5D-910C-970E6BDE260A}"/>
              </c:ext>
            </c:extLst>
          </c:dPt>
          <c:dPt>
            <c:idx val="7"/>
            <c:invertIfNegative val="0"/>
            <c:bubble3D val="0"/>
            <c:spPr>
              <a:solidFill>
                <a:srgbClr val="FF585D"/>
              </a:solidFill>
              <a:ln>
                <a:solidFill>
                  <a:srgbClr val="FFFFFF"/>
                </a:solidFill>
              </a:ln>
              <a:effectLst/>
            </c:spPr>
            <c:extLst>
              <c:ext xmlns:c16="http://schemas.microsoft.com/office/drawing/2014/chart" uri="{C3380CC4-5D6E-409C-BE32-E72D297353CC}">
                <c16:uniqueId val="{0000000F-AF47-4D5D-910C-970E6BDE260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AF47-4D5D-910C-970E6BDE26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 zna/ Odbija</c:v>
                </c:pt>
                <c:pt idx="1">
                  <c:v>Omogućavanje punog uživanja ljudskih prava, uključujući pravo na slobodu okupljanja uprkos zdravstvenim rizicima</c:v>
                </c:pt>
                <c:pt idx="2">
                  <c:v>Zaštita zdravlja stanovništva uprkos strogom ograničavanju ljudskih prava, uključujući i pravo na slobodu okupljanja</c:v>
                </c:pt>
              </c:strCache>
            </c:strRef>
          </c:cat>
          <c:val>
            <c:numRef>
              <c:f>Sheet1!$B$2:$B$4</c:f>
              <c:numCache>
                <c:formatCode>General</c:formatCode>
                <c:ptCount val="3"/>
                <c:pt idx="0">
                  <c:v>5</c:v>
                </c:pt>
                <c:pt idx="1">
                  <c:v>15.6</c:v>
                </c:pt>
                <c:pt idx="2">
                  <c:v>79.400000000000006</c:v>
                </c:pt>
              </c:numCache>
            </c:numRef>
          </c:val>
          <c:extLst>
            <c:ext xmlns:c16="http://schemas.microsoft.com/office/drawing/2014/chart" uri="{C3380CC4-5D6E-409C-BE32-E72D297353CC}">
              <c16:uniqueId val="{00000012-AF47-4D5D-910C-970E6BDE260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scaling>
        <c:delete val="1"/>
        <c:axPos val="b"/>
        <c:numFmt formatCode="General" sourceLinked="1"/>
        <c:majorTickMark val="out"/>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3861084597408E-2"/>
          <c:y val="0.14058876889886024"/>
          <c:w val="0.53330344935617813"/>
          <c:h val="0.89095028806200416"/>
        </c:manualLayout>
      </c:layout>
      <c:pieChart>
        <c:varyColors val="1"/>
        <c:ser>
          <c:idx val="0"/>
          <c:order val="0"/>
          <c:tx>
            <c:strRef>
              <c:f>Sheet1!$B$1</c:f>
              <c:strCache>
                <c:ptCount val="1"/>
                <c:pt idx="0">
                  <c:v>Series 1</c:v>
                </c:pt>
              </c:strCache>
            </c:strRef>
          </c:tx>
          <c:dPt>
            <c:idx val="0"/>
            <c:bubble3D val="0"/>
            <c:spPr>
              <a:solidFill>
                <a:srgbClr val="007681"/>
              </a:solidFill>
              <a:ln w="19050">
                <a:solidFill>
                  <a:schemeClr val="lt1"/>
                </a:solidFill>
              </a:ln>
              <a:effectLst/>
            </c:spPr>
            <c:extLst>
              <c:ext xmlns:c16="http://schemas.microsoft.com/office/drawing/2014/chart" uri="{C3380CC4-5D6E-409C-BE32-E72D297353CC}">
                <c16:uniqueId val="{00000001-09C4-4443-AD9B-F32740B1E6C8}"/>
              </c:ext>
            </c:extLst>
          </c:dPt>
          <c:dPt>
            <c:idx val="1"/>
            <c:bubble3D val="0"/>
            <c:spPr>
              <a:solidFill>
                <a:srgbClr val="FF585D"/>
              </a:solidFill>
              <a:ln w="19050">
                <a:solidFill>
                  <a:schemeClr val="lt1"/>
                </a:solidFill>
              </a:ln>
              <a:effectLst/>
            </c:spPr>
            <c:extLst>
              <c:ext xmlns:c16="http://schemas.microsoft.com/office/drawing/2014/chart" uri="{C3380CC4-5D6E-409C-BE32-E72D297353CC}">
                <c16:uniqueId val="{00000003-09C4-4443-AD9B-F32740B1E6C8}"/>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09C4-4443-AD9B-F32740B1E6C8}"/>
              </c:ext>
            </c:extLst>
          </c:dPt>
          <c:dPt>
            <c:idx val="3"/>
            <c:bubble3D val="0"/>
            <c:spPr>
              <a:solidFill>
                <a:schemeClr val="tx1">
                  <a:lumMod val="25000"/>
                  <a:lumOff val="75000"/>
                </a:schemeClr>
              </a:solidFill>
            </c:spPr>
            <c:extLst>
              <c:ext xmlns:c16="http://schemas.microsoft.com/office/drawing/2014/chart" uri="{C3380CC4-5D6E-409C-BE32-E72D297353CC}">
                <c16:uniqueId val="{00000007-09C4-4443-AD9B-F32740B1E6C8}"/>
              </c:ext>
            </c:extLst>
          </c:dPt>
          <c:dLbls>
            <c:dLbl>
              <c:idx val="0"/>
              <c:layout>
                <c:manualLayout>
                  <c:x val="-0.13689174117545594"/>
                  <c:y val="0.190263147541981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C4-4443-AD9B-F32740B1E6C8}"/>
                </c:ext>
              </c:extLst>
            </c:dLbl>
            <c:dLbl>
              <c:idx val="1"/>
              <c:layout>
                <c:manualLayout>
                  <c:x val="7.8623586360367606E-2"/>
                  <c:y val="-0.2299904175804232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C4-4443-AD9B-F32740B1E6C8}"/>
                </c:ext>
              </c:extLst>
            </c:dLbl>
            <c:dLbl>
              <c:idx val="2"/>
              <c:layout>
                <c:manualLayout>
                  <c:x val="0.1141410379215734"/>
                  <c:y val="0.2283273494659890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1295474320521619"/>
                      <c:h val="0.14675086484423611"/>
                    </c:manualLayout>
                  </c15:layout>
                </c:ext>
                <c:ext xmlns:c16="http://schemas.microsoft.com/office/drawing/2014/chart" uri="{C3380CC4-5D6E-409C-BE32-E72D297353CC}">
                  <c16:uniqueId val="{00000005-09C4-4443-AD9B-F32740B1E6C8}"/>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defRPr>
                </a:pPr>
                <a:endParaRPr lang="en-ME"/>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Objektivno i nepristrasno</c:v>
                </c:pt>
                <c:pt idx="1">
                  <c:v>Neobjektivno i pristrasno</c:v>
                </c:pt>
                <c:pt idx="2">
                  <c:v>Ne zna/ Odbija</c:v>
                </c:pt>
              </c:strCache>
            </c:strRef>
          </c:cat>
          <c:val>
            <c:numRef>
              <c:f>Sheet1!$B$2:$B$4</c:f>
              <c:numCache>
                <c:formatCode>0</c:formatCode>
                <c:ptCount val="3"/>
                <c:pt idx="0">
                  <c:v>24.4</c:v>
                </c:pt>
                <c:pt idx="1">
                  <c:v>60.7</c:v>
                </c:pt>
                <c:pt idx="2">
                  <c:v>14.9</c:v>
                </c:pt>
              </c:numCache>
            </c:numRef>
          </c:val>
          <c:extLst>
            <c:ext xmlns:c16="http://schemas.microsoft.com/office/drawing/2014/chart" uri="{C3380CC4-5D6E-409C-BE32-E72D297353CC}">
              <c16:uniqueId val="{00000008-09C4-4443-AD9B-F32740B1E6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27545238633689"/>
          <c:y val="0.2622162927551222"/>
          <c:w val="0.32998466672102261"/>
          <c:h val="0.59956139683363785"/>
        </c:manualLayout>
      </c:layout>
      <c:overlay val="0"/>
      <c:txPr>
        <a:bodyPr/>
        <a:lstStyle/>
        <a:p>
          <a:pPr>
            <a:defRPr sz="1600" b="1"/>
          </a:pPr>
          <a:endParaRPr lang="en-ME"/>
        </a:p>
      </c:txPr>
    </c:legend>
    <c:plotVisOnly val="1"/>
    <c:dispBlanksAs val="gap"/>
    <c:showDLblsOverMax val="0"/>
  </c:chart>
  <c:spPr>
    <a:noFill/>
    <a:ln w="9525" cap="flat" cmpd="sng" algn="ctr">
      <a:noFill/>
      <a:round/>
    </a:ln>
    <a:effectLst/>
  </c:spPr>
  <c:txPr>
    <a:bodyPr/>
    <a:lstStyle/>
    <a:p>
      <a:pPr>
        <a:defRPr/>
      </a:pPr>
      <a:endParaRPr lang="en-M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31280025448888"/>
          <c:y val="0"/>
          <c:w val="0.37044304296086211"/>
          <c:h val="0.99086989260342195"/>
        </c:manualLayout>
      </c:layout>
      <c:barChart>
        <c:barDir val="bar"/>
        <c:grouping val="clustered"/>
        <c:varyColors val="0"/>
        <c:ser>
          <c:idx val="0"/>
          <c:order val="0"/>
          <c:tx>
            <c:strRef>
              <c:f>Sheet1!$B$1</c:f>
              <c:strCache>
                <c:ptCount val="1"/>
                <c:pt idx="0">
                  <c:v>Column1</c:v>
                </c:pt>
              </c:strCache>
            </c:strRef>
          </c:tx>
          <c:spPr>
            <a:solidFill>
              <a:srgbClr val="007681"/>
            </a:solidFill>
            <a:ln>
              <a:solidFill>
                <a:srgbClr val="FFFFFF"/>
              </a:solidFill>
            </a:ln>
            <a:effectLst/>
          </c:spPr>
          <c:invertIfNegative val="0"/>
          <c:dPt>
            <c:idx val="0"/>
            <c:invertIfNegative val="0"/>
            <c:bubble3D val="0"/>
            <c:spPr>
              <a:solidFill>
                <a:schemeClr val="bg1">
                  <a:lumMod val="65000"/>
                </a:schemeClr>
              </a:solidFill>
              <a:ln>
                <a:solidFill>
                  <a:srgbClr val="FFFFFF"/>
                </a:solidFill>
              </a:ln>
              <a:effectLst/>
            </c:spPr>
            <c:extLst>
              <c:ext xmlns:c16="http://schemas.microsoft.com/office/drawing/2014/chart" uri="{C3380CC4-5D6E-409C-BE32-E72D297353CC}">
                <c16:uniqueId val="{00000001-3C1E-4FF3-B9F9-51EA9044B36A}"/>
              </c:ext>
            </c:extLst>
          </c:dPt>
          <c:dPt>
            <c:idx val="1"/>
            <c:invertIfNegative val="0"/>
            <c:bubble3D val="0"/>
            <c:spPr>
              <a:solidFill>
                <a:srgbClr val="007681"/>
              </a:solidFill>
              <a:ln>
                <a:solidFill>
                  <a:srgbClr val="FFFFFF"/>
                </a:solidFill>
              </a:ln>
              <a:effectLst/>
            </c:spPr>
            <c:extLst>
              <c:ext xmlns:c16="http://schemas.microsoft.com/office/drawing/2014/chart" uri="{C3380CC4-5D6E-409C-BE32-E72D297353CC}">
                <c16:uniqueId val="{00000003-3C1E-4FF3-B9F9-51EA9044B36A}"/>
              </c:ext>
            </c:extLst>
          </c:dPt>
          <c:dPt>
            <c:idx val="2"/>
            <c:invertIfNegative val="0"/>
            <c:bubble3D val="0"/>
            <c:spPr>
              <a:solidFill>
                <a:srgbClr val="007681"/>
              </a:solidFill>
              <a:ln>
                <a:solidFill>
                  <a:srgbClr val="FFFFFF"/>
                </a:solidFill>
              </a:ln>
              <a:effectLst/>
            </c:spPr>
            <c:extLst>
              <c:ext xmlns:c16="http://schemas.microsoft.com/office/drawing/2014/chart" uri="{C3380CC4-5D6E-409C-BE32-E72D297353CC}">
                <c16:uniqueId val="{00000005-3C1E-4FF3-B9F9-51EA9044B36A}"/>
              </c:ext>
            </c:extLst>
          </c:dPt>
          <c:dPt>
            <c:idx val="3"/>
            <c:invertIfNegative val="0"/>
            <c:bubble3D val="0"/>
            <c:spPr>
              <a:solidFill>
                <a:srgbClr val="007681"/>
              </a:solidFill>
              <a:ln>
                <a:solidFill>
                  <a:srgbClr val="FFFFFF"/>
                </a:solidFill>
              </a:ln>
              <a:effectLst/>
            </c:spPr>
            <c:extLst>
              <c:ext xmlns:c16="http://schemas.microsoft.com/office/drawing/2014/chart" uri="{C3380CC4-5D6E-409C-BE32-E72D297353CC}">
                <c16:uniqueId val="{00000007-3C1E-4FF3-B9F9-51EA9044B36A}"/>
              </c:ext>
            </c:extLst>
          </c:dPt>
          <c:dPt>
            <c:idx val="4"/>
            <c:invertIfNegative val="0"/>
            <c:bubble3D val="0"/>
            <c:spPr>
              <a:solidFill>
                <a:srgbClr val="007681"/>
              </a:solidFill>
              <a:ln>
                <a:solidFill>
                  <a:srgbClr val="FFFFFF"/>
                </a:solidFill>
              </a:ln>
              <a:effectLst/>
            </c:spPr>
            <c:extLst>
              <c:ext xmlns:c16="http://schemas.microsoft.com/office/drawing/2014/chart" uri="{C3380CC4-5D6E-409C-BE32-E72D297353CC}">
                <c16:uniqueId val="{00000009-3C1E-4FF3-B9F9-51EA9044B36A}"/>
              </c:ext>
            </c:extLst>
          </c:dPt>
          <c:dPt>
            <c:idx val="5"/>
            <c:invertIfNegative val="0"/>
            <c:bubble3D val="0"/>
            <c:spPr>
              <a:solidFill>
                <a:srgbClr val="007681"/>
              </a:solidFill>
              <a:ln>
                <a:solidFill>
                  <a:srgbClr val="FFFFFF"/>
                </a:solidFill>
              </a:ln>
              <a:effectLst/>
            </c:spPr>
            <c:extLst>
              <c:ext xmlns:c16="http://schemas.microsoft.com/office/drawing/2014/chart" uri="{C3380CC4-5D6E-409C-BE32-E72D297353CC}">
                <c16:uniqueId val="{0000000B-3C1E-4FF3-B9F9-51EA9044B36A}"/>
              </c:ext>
            </c:extLst>
          </c:dPt>
          <c:dPt>
            <c:idx val="6"/>
            <c:invertIfNegative val="0"/>
            <c:bubble3D val="0"/>
            <c:spPr>
              <a:solidFill>
                <a:srgbClr val="007681"/>
              </a:solidFill>
              <a:ln>
                <a:solidFill>
                  <a:srgbClr val="FFFFFF"/>
                </a:solidFill>
              </a:ln>
              <a:effectLst/>
            </c:spPr>
            <c:extLst>
              <c:ext xmlns:c16="http://schemas.microsoft.com/office/drawing/2014/chart" uri="{C3380CC4-5D6E-409C-BE32-E72D297353CC}">
                <c16:uniqueId val="{0000000D-3C1E-4FF3-B9F9-51EA9044B36A}"/>
              </c:ext>
            </c:extLst>
          </c:dPt>
          <c:dPt>
            <c:idx val="7"/>
            <c:invertIfNegative val="0"/>
            <c:bubble3D val="0"/>
            <c:spPr>
              <a:solidFill>
                <a:srgbClr val="007681"/>
              </a:solidFill>
              <a:ln>
                <a:solidFill>
                  <a:srgbClr val="FFFFFF"/>
                </a:solidFill>
              </a:ln>
              <a:effectLst/>
            </c:spPr>
            <c:extLst>
              <c:ext xmlns:c16="http://schemas.microsoft.com/office/drawing/2014/chart" uri="{C3380CC4-5D6E-409C-BE32-E72D297353CC}">
                <c16:uniqueId val="{0000000F-3C1E-4FF3-B9F9-51EA9044B36A}"/>
              </c:ext>
            </c:extLst>
          </c:dPt>
          <c:dPt>
            <c:idx val="8"/>
            <c:invertIfNegative val="0"/>
            <c:bubble3D val="0"/>
            <c:spPr>
              <a:solidFill>
                <a:srgbClr val="FF585D"/>
              </a:solidFill>
              <a:ln>
                <a:solidFill>
                  <a:srgbClr val="FFFFFF"/>
                </a:solidFill>
              </a:ln>
              <a:effectLst/>
            </c:spPr>
            <c:extLst>
              <c:ext xmlns:c16="http://schemas.microsoft.com/office/drawing/2014/chart" uri="{C3380CC4-5D6E-409C-BE32-E72D297353CC}">
                <c16:uniqueId val="{00000011-3C1E-4FF3-B9F9-51EA9044B3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M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 zna/ Odbija</c:v>
                </c:pt>
                <c:pt idx="1">
                  <c:v>Drugo</c:v>
                </c:pt>
                <c:pt idx="2">
                  <c:v>Servisi za razmjenu poruka (Viber, WhatsApp, Snapchat, Telegram i sl.)</c:v>
                </c:pt>
                <c:pt idx="3">
                  <c:v>Radio</c:v>
                </c:pt>
                <c:pt idx="4">
                  <c:v>Dnevna štampa</c:v>
                </c:pt>
                <c:pt idx="5">
                  <c:v>Informativni internet portali</c:v>
                </c:pt>
                <c:pt idx="6">
                  <c:v>TV</c:v>
                </c:pt>
                <c:pt idx="7">
                  <c:v>Društvene mreže (npr. Facebook, Instagram, Twitter...)</c:v>
                </c:pt>
              </c:strCache>
            </c:strRef>
          </c:cat>
          <c:val>
            <c:numRef>
              <c:f>Sheet1!$B$2:$B$9</c:f>
              <c:numCache>
                <c:formatCode>General</c:formatCode>
                <c:ptCount val="8"/>
                <c:pt idx="0">
                  <c:v>3</c:v>
                </c:pt>
                <c:pt idx="1">
                  <c:v>2.9</c:v>
                </c:pt>
                <c:pt idx="2">
                  <c:v>0.6</c:v>
                </c:pt>
                <c:pt idx="3">
                  <c:v>0.9</c:v>
                </c:pt>
                <c:pt idx="4">
                  <c:v>1.9</c:v>
                </c:pt>
                <c:pt idx="5">
                  <c:v>10.5</c:v>
                </c:pt>
                <c:pt idx="6">
                  <c:v>34.4</c:v>
                </c:pt>
                <c:pt idx="7">
                  <c:v>45.9</c:v>
                </c:pt>
              </c:numCache>
            </c:numRef>
          </c:val>
          <c:extLst>
            <c:ext xmlns:c16="http://schemas.microsoft.com/office/drawing/2014/chart" uri="{C3380CC4-5D6E-409C-BE32-E72D297353CC}">
              <c16:uniqueId val="{00000012-3C1E-4FF3-B9F9-51EA9044B36A}"/>
            </c:ext>
          </c:extLst>
        </c:ser>
        <c:dLbls>
          <c:showLegendKey val="0"/>
          <c:showVal val="0"/>
          <c:showCatName val="0"/>
          <c:showSerName val="0"/>
          <c:showPercent val="0"/>
          <c:showBubbleSize val="0"/>
        </c:dLbls>
        <c:gapWidth val="50"/>
        <c:axId val="486076896"/>
        <c:axId val="486077224"/>
      </c:barChart>
      <c:catAx>
        <c:axId val="48607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ME"/>
          </a:p>
        </c:txPr>
        <c:crossAx val="486077224"/>
        <c:crosses val="autoZero"/>
        <c:auto val="1"/>
        <c:lblAlgn val="ctr"/>
        <c:lblOffset val="100"/>
        <c:noMultiLvlLbl val="0"/>
      </c:catAx>
      <c:valAx>
        <c:axId val="486077224"/>
        <c:scaling>
          <c:orientation val="minMax"/>
        </c:scaling>
        <c:delete val="1"/>
        <c:axPos val="b"/>
        <c:numFmt formatCode="General" sourceLinked="1"/>
        <c:majorTickMark val="none"/>
        <c:minorTickMark val="none"/>
        <c:tickLblPos val="nextTo"/>
        <c:crossAx val="4860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sr-Latn-RS" sz="1400" b="0" dirty="0"/>
              <a:t>Tip naselja</a:t>
            </a:r>
            <a:endParaRPr lang="en-US" sz="1400" b="0" dirty="0"/>
          </a:p>
        </c:rich>
      </c:tx>
      <c:layout>
        <c:manualLayout>
          <c:xMode val="edge"/>
          <c:yMode val="edge"/>
          <c:x val="0.37445958721191214"/>
          <c:y val="2.0296229056528992E-2"/>
        </c:manualLayout>
      </c:layout>
      <c:overlay val="1"/>
    </c:title>
    <c:autoTitleDeleted val="0"/>
    <c:plotArea>
      <c:layout>
        <c:manualLayout>
          <c:layoutTarget val="inner"/>
          <c:xMode val="edge"/>
          <c:yMode val="edge"/>
          <c:x val="0"/>
          <c:y val="0.22391428492283172"/>
          <c:w val="0.98715627514371396"/>
          <c:h val="0.55013381660732275"/>
        </c:manualLayout>
      </c:layout>
      <c:barChart>
        <c:barDir val="col"/>
        <c:grouping val="clustered"/>
        <c:varyColors val="0"/>
        <c:ser>
          <c:idx val="0"/>
          <c:order val="0"/>
          <c:tx>
            <c:strRef>
              <c:f>Sheet1!$B$1</c:f>
              <c:strCache>
                <c:ptCount val="1"/>
                <c:pt idx="0">
                  <c:v>TOTAL</c:v>
                </c:pt>
              </c:strCache>
            </c:strRef>
          </c:tx>
          <c:spPr>
            <a:solidFill>
              <a:srgbClr val="614B79"/>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Sheet1!$A$2:$A$3</c:f>
              <c:strCache>
                <c:ptCount val="2"/>
                <c:pt idx="0">
                  <c:v>Urban</c:v>
                </c:pt>
                <c:pt idx="1">
                  <c:v>Rural</c:v>
                </c:pt>
              </c:strCache>
            </c:strRef>
          </c:cat>
          <c:val>
            <c:numRef>
              <c:f>Sheet1!$B$2:$B$3</c:f>
              <c:numCache>
                <c:formatCode>0</c:formatCode>
                <c:ptCount val="2"/>
                <c:pt idx="0">
                  <c:v>64.2</c:v>
                </c:pt>
                <c:pt idx="1">
                  <c:v>35.799999999999997</c:v>
                </c:pt>
              </c:numCache>
            </c:numRef>
          </c:val>
          <c:extLst>
            <c:ext xmlns:c16="http://schemas.microsoft.com/office/drawing/2014/chart" uri="{C3380CC4-5D6E-409C-BE32-E72D297353CC}">
              <c16:uniqueId val="{00000000-A8D1-4F9E-889C-99DCCB728918}"/>
            </c:ext>
          </c:extLst>
        </c:ser>
        <c:dLbls>
          <c:showLegendKey val="0"/>
          <c:showVal val="0"/>
          <c:showCatName val="0"/>
          <c:showSerName val="0"/>
          <c:showPercent val="0"/>
          <c:showBubbleSize val="0"/>
        </c:dLbls>
        <c:gapWidth val="120"/>
        <c:overlap val="-27"/>
        <c:axId val="90835968"/>
        <c:axId val="90841856"/>
      </c:barChart>
      <c:catAx>
        <c:axId val="9083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ME"/>
          </a:p>
        </c:txPr>
        <c:crossAx val="90841856"/>
        <c:crosses val="autoZero"/>
        <c:auto val="1"/>
        <c:lblAlgn val="ctr"/>
        <c:lblOffset val="100"/>
        <c:noMultiLvlLbl val="0"/>
      </c:catAx>
      <c:valAx>
        <c:axId val="90841856"/>
        <c:scaling>
          <c:orientation val="minMax"/>
        </c:scaling>
        <c:delete val="1"/>
        <c:axPos val="l"/>
        <c:numFmt formatCode="0" sourceLinked="1"/>
        <c:majorTickMark val="none"/>
        <c:minorTickMark val="none"/>
        <c:tickLblPos val="nextTo"/>
        <c:crossAx val="90835968"/>
        <c:crosses val="autoZero"/>
        <c:crossBetween val="between"/>
      </c:valAx>
      <c:spPr>
        <a:noFill/>
        <a:ln>
          <a:noFill/>
        </a:ln>
        <a:effectLst/>
      </c:spPr>
    </c:plotArea>
    <c:plotVisOnly val="1"/>
    <c:dispBlanksAs val="gap"/>
    <c:showDLblsOverMax val="0"/>
  </c:chart>
  <c:spPr>
    <a:noFill/>
    <a:ln w="9525" cap="flat" cmpd="sng" algn="ctr">
      <a:solidFill>
        <a:schemeClr val="bg1">
          <a:lumMod val="85000"/>
        </a:schemeClr>
      </a:solidFill>
      <a:prstDash val="solid"/>
    </a:ln>
    <a:effectLst/>
  </c:spPr>
  <c:txPr>
    <a:bodyPr/>
    <a:lstStyle/>
    <a:p>
      <a:pPr>
        <a:defRPr/>
      </a:pPr>
      <a:endParaRPr lang="en-M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aseline="0" dirty="0">
                <a:solidFill>
                  <a:schemeClr val="tx1"/>
                </a:solidFill>
              </a:rPr>
              <a:t>Obrazovanje</a:t>
            </a:r>
            <a:endParaRPr lang="en-US" sz="1400" dirty="0">
              <a:solidFill>
                <a:schemeClr val="tx1"/>
              </a:solidFill>
            </a:endParaRPr>
          </a:p>
        </c:rich>
      </c:tx>
      <c:layout>
        <c:manualLayout>
          <c:xMode val="edge"/>
          <c:yMode val="edge"/>
          <c:x val="0.36447112150326244"/>
          <c:y val="1.152284412087989E-2"/>
        </c:manualLayout>
      </c:layout>
      <c:overlay val="0"/>
      <c:spPr>
        <a:noFill/>
        <a:ln>
          <a:noFill/>
        </a:ln>
        <a:effectLst/>
      </c:spPr>
    </c:title>
    <c:autoTitleDeleted val="0"/>
    <c:plotArea>
      <c:layout>
        <c:manualLayout>
          <c:layoutTarget val="inner"/>
          <c:xMode val="edge"/>
          <c:yMode val="edge"/>
          <c:x val="3.8887402736259062E-2"/>
          <c:y val="0.30226457958884589"/>
          <c:w val="0.92222519452748186"/>
          <c:h val="0.51807135160373041"/>
        </c:manualLayout>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Osnovno i niže</c:v>
                </c:pt>
                <c:pt idx="1">
                  <c:v>Srednja</c:v>
                </c:pt>
                <c:pt idx="2">
                  <c:v>Viša i visoka</c:v>
                </c:pt>
              </c:strCache>
            </c:strRef>
          </c:cat>
          <c:val>
            <c:numRef>
              <c:f>Sheet1!$B$2:$B$4</c:f>
              <c:numCache>
                <c:formatCode>0%</c:formatCode>
                <c:ptCount val="3"/>
                <c:pt idx="0">
                  <c:v>0.21299999999999999</c:v>
                </c:pt>
                <c:pt idx="1">
                  <c:v>0.58699999999999997</c:v>
                </c:pt>
                <c:pt idx="2">
                  <c:v>0.2</c:v>
                </c:pt>
              </c:numCache>
            </c:numRef>
          </c:val>
          <c:extLst>
            <c:ext xmlns:c16="http://schemas.microsoft.com/office/drawing/2014/chart" uri="{C3380CC4-5D6E-409C-BE32-E72D297353CC}">
              <c16:uniqueId val="{00000000-FCC0-494D-9EEB-72778AF3FD8B}"/>
            </c:ext>
          </c:extLst>
        </c:ser>
        <c:dLbls>
          <c:showLegendKey val="0"/>
          <c:showVal val="0"/>
          <c:showCatName val="0"/>
          <c:showSerName val="0"/>
          <c:showPercent val="0"/>
          <c:showBubbleSize val="0"/>
        </c:dLbls>
        <c:gapWidth val="119"/>
        <c:overlap val="-27"/>
        <c:axId val="90801280"/>
        <c:axId val="90802816"/>
      </c:barChart>
      <c:catAx>
        <c:axId val="9080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ME"/>
          </a:p>
        </c:txPr>
        <c:crossAx val="90802816"/>
        <c:crosses val="autoZero"/>
        <c:auto val="1"/>
        <c:lblAlgn val="ctr"/>
        <c:lblOffset val="100"/>
        <c:noMultiLvlLbl val="0"/>
      </c:catAx>
      <c:valAx>
        <c:axId val="90802816"/>
        <c:scaling>
          <c:orientation val="minMax"/>
          <c:max val="0.5"/>
          <c:min val="0"/>
        </c:scaling>
        <c:delete val="1"/>
        <c:axPos val="l"/>
        <c:numFmt formatCode="0%" sourceLinked="1"/>
        <c:majorTickMark val="out"/>
        <c:minorTickMark val="none"/>
        <c:tickLblPos val="nextTo"/>
        <c:crossAx val="90801280"/>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pPr>
      <a:endParaRPr lang="en-M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2226948998614"/>
          <c:y val="0.26169048657680904"/>
          <c:w val="0.83938019582826251"/>
          <c:h val="0.61883276278918453"/>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1"/>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2"/>
                <a:srcRect/>
                <a:stretch>
                  <a:fillRect/>
                </a:stretch>
              </a:blipFill>
            </c:spPr>
            <c:pictureOptions>
              <c:pictureFormat val="stackScale"/>
            </c:pictureOptions>
            <c:extLst>
              <c:ext xmlns:c16="http://schemas.microsoft.com/office/drawing/2014/chart" uri="{C3380CC4-5D6E-409C-BE32-E72D297353CC}">
                <c16:uniqueId val="{00000001-4082-4E48-9F80-4FF1EAF961DB}"/>
              </c:ext>
            </c:extLst>
          </c:dPt>
          <c:dPt>
            <c:idx val="1"/>
            <c:invertIfNegative val="0"/>
            <c:bubble3D val="0"/>
            <c:spPr>
              <a:blipFill>
                <a:blip xmlns:r="http://schemas.openxmlformats.org/officeDocument/2006/relationships" r:embed="rId3"/>
                <a:stretch>
                  <a:fillRect/>
                </a:stretch>
              </a:blipFill>
            </c:spPr>
            <c:pictureOptions>
              <c:pictureFormat val="stackScale"/>
            </c:pictureOptions>
            <c:extLst>
              <c:ext xmlns:c16="http://schemas.microsoft.com/office/drawing/2014/chart" uri="{C3380CC4-5D6E-409C-BE32-E72D297353CC}">
                <c16:uniqueId val="{00000003-4082-4E48-9F80-4FF1EAF961DB}"/>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c:ext xmlns:c16="http://schemas.microsoft.com/office/drawing/2014/chart" uri="{C3380CC4-5D6E-409C-BE32-E72D297353CC}">
              <c16:uniqueId val="{00000004-4082-4E48-9F80-4FF1EAF961DB}"/>
            </c:ext>
          </c:extLst>
        </c:ser>
        <c:ser>
          <c:idx val="1"/>
          <c:order val="1"/>
          <c:tx>
            <c:strRef>
              <c:f>Sheet1!$A$3</c:f>
              <c:strCache>
                <c:ptCount val="1"/>
                <c:pt idx="0">
                  <c:v>Category 2</c:v>
                </c:pt>
              </c:strCache>
            </c:strRef>
          </c:tx>
          <c:spPr>
            <a:blipFill dpi="0" rotWithShape="1">
              <a:blip xmlns:r="http://schemas.openxmlformats.org/officeDocument/2006/relationships" r:embed="rId4">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5"/>
                <a:srcRect/>
                <a:stretch>
                  <a:fillRect/>
                </a:stretch>
              </a:blipFill>
            </c:spPr>
            <c:pictureOptions>
              <c:pictureFormat val="stackScale"/>
              <c:pictureStackUnit val="1"/>
            </c:pictureOptions>
            <c:extLst>
              <c:ext xmlns:c16="http://schemas.microsoft.com/office/drawing/2014/chart" uri="{C3380CC4-5D6E-409C-BE32-E72D297353CC}">
                <c16:uniqueId val="{00000006-4082-4E48-9F80-4FF1EAF961DB}"/>
              </c:ext>
            </c:extLst>
          </c:dPt>
          <c:dPt>
            <c:idx val="1"/>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c:ext xmlns:c16="http://schemas.microsoft.com/office/drawing/2014/chart" uri="{C3380CC4-5D6E-409C-BE32-E72D297353CC}">
                <c16:uniqueId val="{00000008-4082-4E48-9F80-4FF1EAF961DB}"/>
              </c:ext>
            </c:extLst>
          </c:dPt>
          <c:dLbls>
            <c:dLbl>
              <c:idx val="0"/>
              <c:layout>
                <c:manualLayout>
                  <c:x val="-2.1336220472440943E-2"/>
                  <c:y val="-0.29599345473135052"/>
                </c:manualLayout>
              </c:layout>
              <c:numFmt formatCode="0%" sourceLinked="0"/>
              <c:spPr>
                <a:noFill/>
                <a:ln>
                  <a:noFill/>
                </a:ln>
                <a:effectLst/>
              </c:spPr>
              <c:txPr>
                <a:bodyPr anchorCtr="0"/>
                <a:lstStyle/>
                <a:p>
                  <a:pPr algn="ctr">
                    <a:defRPr lang="en-US" sz="1200"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extLst>
                <c:ext xmlns:c15="http://schemas.microsoft.com/office/drawing/2012/chart" uri="{CE6537A1-D6FC-4f65-9D91-7224C49458BB}">
                  <c15:layout>
                    <c:manualLayout>
                      <c:w val="0.39748241469816264"/>
                      <c:h val="0.23965669763312239"/>
                    </c:manualLayout>
                  </c15:layout>
                </c:ext>
                <c:ext xmlns:c16="http://schemas.microsoft.com/office/drawing/2014/chart" uri="{C3380CC4-5D6E-409C-BE32-E72D297353CC}">
                  <c16:uniqueId val="{00000006-4082-4E48-9F80-4FF1EAF961DB}"/>
                </c:ext>
              </c:extLst>
            </c:dLbl>
            <c:dLbl>
              <c:idx val="1"/>
              <c:layout>
                <c:manualLayout>
                  <c:x val="8.9107611548555204E-3"/>
                  <c:y val="-0.29972272313870274"/>
                </c:manualLayout>
              </c:layout>
              <c:numFmt formatCode="0%" sourceLinked="0"/>
              <c:spPr>
                <a:noFill/>
                <a:ln>
                  <a:noFill/>
                </a:ln>
                <a:effectLst/>
              </c:spPr>
              <c:txPr>
                <a:bodyPr anchorCtr="0"/>
                <a:lstStyle/>
                <a:p>
                  <a:pPr algn="ctr">
                    <a:defRPr lang="en-US" sz="1200"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extLst>
                <c:ext xmlns:c15="http://schemas.microsoft.com/office/drawing/2012/chart" uri="{CE6537A1-D6FC-4f65-9D91-7224C49458BB}">
                  <c15:layout>
                    <c:manualLayout>
                      <c:w val="0.36132125984251967"/>
                      <c:h val="0.23965669763312239"/>
                    </c:manualLayout>
                  </c15:layout>
                </c:ext>
                <c:ext xmlns:c16="http://schemas.microsoft.com/office/drawing/2014/chart" uri="{C3380CC4-5D6E-409C-BE32-E72D297353CC}">
                  <c16:uniqueId val="{00000008-4082-4E48-9F80-4FF1EAF961DB}"/>
                </c:ext>
              </c:extLst>
            </c:dLbl>
            <c:spPr>
              <a:noFill/>
              <a:ln>
                <a:noFill/>
              </a:ln>
              <a:effectLst/>
            </c:spPr>
            <c:txPr>
              <a:bodyPr anchorCtr="0"/>
              <a:lstStyle/>
              <a:p>
                <a:pPr algn="ctr">
                  <a:defRPr lang="en-US" sz="1200" b="0"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Column1</c:v>
                </c:pt>
              </c:strCache>
            </c:strRef>
          </c:cat>
          <c:val>
            <c:numRef>
              <c:f>Sheet1!$B$3:$C$3</c:f>
              <c:numCache>
                <c:formatCode>0.00%</c:formatCode>
                <c:ptCount val="2"/>
                <c:pt idx="0">
                  <c:v>0.48699999999999999</c:v>
                </c:pt>
                <c:pt idx="1">
                  <c:v>0.51300000000000001</c:v>
                </c:pt>
              </c:numCache>
            </c:numRef>
          </c:val>
          <c:extLst>
            <c:ext xmlns:c16="http://schemas.microsoft.com/office/drawing/2014/chart" uri="{C3380CC4-5D6E-409C-BE32-E72D297353CC}">
              <c16:uniqueId val="{00000009-4082-4E48-9F80-4FF1EAF961DB}"/>
            </c:ext>
          </c:extLst>
        </c:ser>
        <c:dLbls>
          <c:dLblPos val="inBase"/>
          <c:showLegendKey val="0"/>
          <c:showVal val="1"/>
          <c:showCatName val="0"/>
          <c:showSerName val="0"/>
          <c:showPercent val="0"/>
          <c:showBubbleSize val="0"/>
        </c:dLbls>
        <c:gapWidth val="12"/>
        <c:overlap val="100"/>
        <c:axId val="90578304"/>
        <c:axId val="90583808"/>
      </c:barChart>
      <c:catAx>
        <c:axId val="90578304"/>
        <c:scaling>
          <c:orientation val="minMax"/>
        </c:scaling>
        <c:delete val="1"/>
        <c:axPos val="b"/>
        <c:numFmt formatCode="General" sourceLinked="0"/>
        <c:majorTickMark val="out"/>
        <c:minorTickMark val="none"/>
        <c:tickLblPos val="nextTo"/>
        <c:crossAx val="90583808"/>
        <c:crosses val="autoZero"/>
        <c:auto val="1"/>
        <c:lblAlgn val="ctr"/>
        <c:lblOffset val="100"/>
        <c:noMultiLvlLbl val="0"/>
      </c:catAx>
      <c:valAx>
        <c:axId val="90583808"/>
        <c:scaling>
          <c:orientation val="minMax"/>
          <c:max val="1"/>
        </c:scaling>
        <c:delete val="1"/>
        <c:axPos val="l"/>
        <c:numFmt formatCode="0%" sourceLinked="1"/>
        <c:majorTickMark val="out"/>
        <c:minorTickMark val="none"/>
        <c:tickLblPos val="nextTo"/>
        <c:crossAx val="90578304"/>
        <c:crosses val="autoZero"/>
        <c:crossBetween val="between"/>
      </c:valAx>
    </c:plotArea>
    <c:plotVisOnly val="1"/>
    <c:dispBlanksAs val="gap"/>
    <c:showDLblsOverMax val="0"/>
  </c:chart>
  <c:spPr>
    <a:ln>
      <a:solidFill>
        <a:schemeClr val="bg1">
          <a:lumMod val="85000"/>
        </a:schemeClr>
      </a:solidFill>
    </a:ln>
  </c:spPr>
  <c:txPr>
    <a:bodyPr/>
    <a:lstStyle/>
    <a:p>
      <a:pPr>
        <a:defRPr sz="1800"/>
      </a:pPr>
      <a:endParaRPr lang="en-ME"/>
    </a:p>
  </c:txPr>
  <c:externalData r:id="rId7">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r-Latn-RS" sz="1400" baseline="0" dirty="0">
                <a:solidFill>
                  <a:schemeClr val="tx1"/>
                </a:solidFill>
              </a:rPr>
              <a:t>Godine</a:t>
            </a:r>
            <a:endParaRPr lang="en-US" sz="1400" dirty="0">
              <a:solidFill>
                <a:schemeClr val="tx1"/>
              </a:solidFill>
            </a:endParaRPr>
          </a:p>
        </c:rich>
      </c:tx>
      <c:layout>
        <c:manualLayout>
          <c:xMode val="edge"/>
          <c:yMode val="edge"/>
          <c:x val="0.3964635311735728"/>
          <c:y val="3.90442860583204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ME"/>
        </a:p>
      </c:txPr>
    </c:title>
    <c:autoTitleDeleted val="0"/>
    <c:plotArea>
      <c:layout>
        <c:manualLayout>
          <c:layoutTarget val="inner"/>
          <c:xMode val="edge"/>
          <c:yMode val="edge"/>
          <c:x val="5.0386060371718458E-2"/>
          <c:y val="0"/>
          <c:w val="0.92222519452748186"/>
          <c:h val="0.81606624899311564"/>
        </c:manualLayout>
      </c:layout>
      <c:barChart>
        <c:barDir val="col"/>
        <c:grouping val="clustered"/>
        <c:varyColors val="0"/>
        <c:ser>
          <c:idx val="0"/>
          <c:order val="0"/>
          <c:tx>
            <c:strRef>
              <c:f>Sheet1!$B$1</c:f>
              <c:strCache>
                <c:ptCount val="1"/>
                <c:pt idx="0">
                  <c:v>Series 1</c:v>
                </c:pt>
              </c:strCache>
            </c:strRef>
          </c:tx>
          <c:spPr>
            <a:solidFill>
              <a:srgbClr val="614B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18-30</c:v>
                </c:pt>
                <c:pt idx="1">
                  <c:v>31-45</c:v>
                </c:pt>
                <c:pt idx="2">
                  <c:v>46-60</c:v>
                </c:pt>
                <c:pt idx="3">
                  <c:v>61+</c:v>
                </c:pt>
              </c:strCache>
            </c:strRef>
          </c:cat>
          <c:val>
            <c:numRef>
              <c:f>Sheet1!$B$2:$B$5</c:f>
              <c:numCache>
                <c:formatCode>0%</c:formatCode>
                <c:ptCount val="4"/>
                <c:pt idx="0">
                  <c:v>0.24199999999999999</c:v>
                </c:pt>
                <c:pt idx="1">
                  <c:v>0.27300000000000002</c:v>
                </c:pt>
                <c:pt idx="2">
                  <c:v>0.27</c:v>
                </c:pt>
                <c:pt idx="3">
                  <c:v>0.215</c:v>
                </c:pt>
              </c:numCache>
            </c:numRef>
          </c:val>
          <c:extLst>
            <c:ext xmlns:c16="http://schemas.microsoft.com/office/drawing/2014/chart" uri="{C3380CC4-5D6E-409C-BE32-E72D297353CC}">
              <c16:uniqueId val="{00000000-E963-46CC-BDD5-3C5B09FF1707}"/>
            </c:ext>
          </c:extLst>
        </c:ser>
        <c:dLbls>
          <c:showLegendKey val="0"/>
          <c:showVal val="0"/>
          <c:showCatName val="0"/>
          <c:showSerName val="0"/>
          <c:showPercent val="0"/>
          <c:showBubbleSize val="0"/>
        </c:dLbls>
        <c:gapWidth val="99"/>
        <c:overlap val="-27"/>
        <c:axId val="90205568"/>
        <c:axId val="90211456"/>
      </c:barChart>
      <c:catAx>
        <c:axId val="9020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ME"/>
          </a:p>
        </c:txPr>
        <c:crossAx val="90211456"/>
        <c:crosses val="autoZero"/>
        <c:auto val="1"/>
        <c:lblAlgn val="ctr"/>
        <c:lblOffset val="100"/>
        <c:noMultiLvlLbl val="0"/>
      </c:catAx>
      <c:valAx>
        <c:axId val="90211456"/>
        <c:scaling>
          <c:orientation val="minMax"/>
          <c:max val="0.5"/>
          <c:min val="0"/>
        </c:scaling>
        <c:delete val="1"/>
        <c:axPos val="l"/>
        <c:numFmt formatCode="0%" sourceLinked="1"/>
        <c:majorTickMark val="out"/>
        <c:minorTickMark val="none"/>
        <c:tickLblPos val="nextTo"/>
        <c:crossAx val="9020556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pPr>
      <a:endParaRPr lang="en-M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0" i="0" baseline="0" dirty="0">
                <a:effectLst/>
              </a:rPr>
              <a:t>Zaposlenje</a:t>
            </a:r>
            <a:endParaRPr lang="en-US" sz="1400" dirty="0">
              <a:effectLst/>
            </a:endParaRPr>
          </a:p>
        </c:rich>
      </c:tx>
      <c:layout>
        <c:manualLayout>
          <c:xMode val="edge"/>
          <c:yMode val="edge"/>
          <c:x val="0.35840796520854012"/>
          <c:y val="0"/>
        </c:manualLayout>
      </c:layout>
      <c:overlay val="0"/>
      <c:spPr>
        <a:noFill/>
        <a:ln>
          <a:noFill/>
        </a:ln>
        <a:effectLst/>
      </c:spPr>
    </c:title>
    <c:autoTitleDeleted val="0"/>
    <c:plotArea>
      <c:layout>
        <c:manualLayout>
          <c:layoutTarget val="inner"/>
          <c:xMode val="edge"/>
          <c:yMode val="edge"/>
          <c:x val="0.42403987335546084"/>
          <c:y val="0.10425288488616252"/>
          <c:w val="0.57596012664453899"/>
          <c:h val="0.86189091192022105"/>
        </c:manualLayout>
      </c:layout>
      <c:barChart>
        <c:barDir val="bar"/>
        <c:grouping val="clustered"/>
        <c:varyColors val="0"/>
        <c:ser>
          <c:idx val="0"/>
          <c:order val="0"/>
          <c:tx>
            <c:strRef>
              <c:f>Sheet1!$B$1</c:f>
              <c:strCache>
                <c:ptCount val="1"/>
                <c:pt idx="0">
                  <c:v>Series 1</c:v>
                </c:pt>
              </c:strCache>
            </c:strRef>
          </c:tx>
          <c:spPr>
            <a:solidFill>
              <a:srgbClr val="00768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M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Radnik u proizvodnji</c:v>
                </c:pt>
                <c:pt idx="1">
                  <c:v>Zaposleni izvan neposredne proizvodnje</c:v>
                </c:pt>
                <c:pt idx="2">
                  <c:v>Zaposlen- visoko kvalifikovani intelektualac</c:v>
                </c:pt>
                <c:pt idx="3">
                  <c:v>Srednji rukovodeći kadar</c:v>
                </c:pt>
                <c:pt idx="4">
                  <c:v>Visoki rukovodeći kadar</c:v>
                </c:pt>
                <c:pt idx="5">
                  <c:v>Samozaposleni/
Preduzetnici</c:v>
                </c:pt>
                <c:pt idx="6">
                  <c:v>Učenik/Student</c:v>
                </c:pt>
                <c:pt idx="7">
                  <c:v>Domaćica/ porodiljsko</c:v>
                </c:pt>
                <c:pt idx="8">
                  <c:v>Penzioner</c:v>
                </c:pt>
                <c:pt idx="9">
                  <c:v>Trenutno nezaposlen</c:v>
                </c:pt>
              </c:strCache>
            </c:strRef>
          </c:cat>
          <c:val>
            <c:numRef>
              <c:f>Sheet1!$B$2:$B$11</c:f>
              <c:numCache>
                <c:formatCode>0</c:formatCode>
                <c:ptCount val="10"/>
                <c:pt idx="0" formatCode="General">
                  <c:v>8.3000000000000007</c:v>
                </c:pt>
                <c:pt idx="1">
                  <c:v>13.2</c:v>
                </c:pt>
                <c:pt idx="2">
                  <c:v>5.8</c:v>
                </c:pt>
                <c:pt idx="3">
                  <c:v>6.4</c:v>
                </c:pt>
                <c:pt idx="4" formatCode="General">
                  <c:v>1.4</c:v>
                </c:pt>
                <c:pt idx="5" formatCode="General">
                  <c:v>14.4</c:v>
                </c:pt>
                <c:pt idx="6" formatCode="General">
                  <c:v>6.9</c:v>
                </c:pt>
                <c:pt idx="7" formatCode="General">
                  <c:v>10</c:v>
                </c:pt>
                <c:pt idx="8" formatCode="General">
                  <c:v>18.8</c:v>
                </c:pt>
                <c:pt idx="9" formatCode="General">
                  <c:v>14.8</c:v>
                </c:pt>
              </c:numCache>
            </c:numRef>
          </c:val>
          <c:extLst>
            <c:ext xmlns:c16="http://schemas.microsoft.com/office/drawing/2014/chart" uri="{C3380CC4-5D6E-409C-BE32-E72D297353CC}">
              <c16:uniqueId val="{00000000-36EA-453F-B462-98C47FBB6562}"/>
            </c:ext>
          </c:extLst>
        </c:ser>
        <c:dLbls>
          <c:showLegendKey val="0"/>
          <c:showVal val="0"/>
          <c:showCatName val="0"/>
          <c:showSerName val="0"/>
          <c:showPercent val="0"/>
          <c:showBubbleSize val="0"/>
        </c:dLbls>
        <c:gapWidth val="69"/>
        <c:axId val="90733568"/>
        <c:axId val="90743552"/>
      </c:barChart>
      <c:catAx>
        <c:axId val="907335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900" b="0" i="0" u="none" strike="noStrike" kern="1200" baseline="0">
                <a:solidFill>
                  <a:schemeClr val="tx1"/>
                </a:solidFill>
                <a:latin typeface="+mn-lt"/>
                <a:ea typeface="+mn-ea"/>
                <a:cs typeface="+mn-cs"/>
              </a:defRPr>
            </a:pPr>
            <a:endParaRPr lang="en-ME"/>
          </a:p>
        </c:txPr>
        <c:crossAx val="90743552"/>
        <c:crosses val="autoZero"/>
        <c:auto val="1"/>
        <c:lblAlgn val="ctr"/>
        <c:lblOffset val="100"/>
        <c:noMultiLvlLbl val="0"/>
      </c:catAx>
      <c:valAx>
        <c:axId val="90743552"/>
        <c:scaling>
          <c:orientation val="minMax"/>
          <c:max val="40"/>
          <c:min val="0"/>
        </c:scaling>
        <c:delete val="1"/>
        <c:axPos val="t"/>
        <c:numFmt formatCode="General" sourceLinked="1"/>
        <c:majorTickMark val="out"/>
        <c:minorTickMark val="none"/>
        <c:tickLblPos val="nextTo"/>
        <c:crossAx val="9073356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pPr>
      <a:endParaRPr lang="en-M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06664378306195E-2"/>
          <c:y val="6.4470442643058123E-2"/>
          <c:w val="0.53330344935617813"/>
          <c:h val="0.89095028806200416"/>
        </c:manualLayout>
      </c:layout>
      <c:pieChart>
        <c:varyColors val="1"/>
        <c:ser>
          <c:idx val="0"/>
          <c:order val="0"/>
          <c:tx>
            <c:strRef>
              <c:f>Sheet1!$B$1</c:f>
              <c:strCache>
                <c:ptCount val="1"/>
                <c:pt idx="0">
                  <c:v>Series 1</c:v>
                </c:pt>
              </c:strCache>
            </c:strRef>
          </c:tx>
          <c:dPt>
            <c:idx val="0"/>
            <c:bubble3D val="0"/>
            <c:spPr>
              <a:solidFill>
                <a:srgbClr val="007681"/>
              </a:solidFill>
              <a:ln w="19050">
                <a:solidFill>
                  <a:schemeClr val="lt1"/>
                </a:solidFill>
              </a:ln>
              <a:effectLst/>
            </c:spPr>
            <c:extLst>
              <c:ext xmlns:c16="http://schemas.microsoft.com/office/drawing/2014/chart" uri="{C3380CC4-5D6E-409C-BE32-E72D297353CC}">
                <c16:uniqueId val="{00000001-9008-45DB-AFA9-B20F8A8E2F89}"/>
              </c:ext>
            </c:extLst>
          </c:dPt>
          <c:dPt>
            <c:idx val="1"/>
            <c:bubble3D val="0"/>
            <c:spPr>
              <a:solidFill>
                <a:srgbClr val="FF585D"/>
              </a:solidFill>
              <a:ln w="19050">
                <a:solidFill>
                  <a:schemeClr val="lt1"/>
                </a:solidFill>
              </a:ln>
              <a:effectLst/>
            </c:spPr>
            <c:extLst>
              <c:ext xmlns:c16="http://schemas.microsoft.com/office/drawing/2014/chart" uri="{C3380CC4-5D6E-409C-BE32-E72D297353CC}">
                <c16:uniqueId val="{00000003-9008-45DB-AFA9-B20F8A8E2F89}"/>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9008-45DB-AFA9-B20F8A8E2F89}"/>
              </c:ext>
            </c:extLst>
          </c:dPt>
          <c:dPt>
            <c:idx val="3"/>
            <c:bubble3D val="0"/>
            <c:spPr>
              <a:solidFill>
                <a:schemeClr val="tx1">
                  <a:lumMod val="25000"/>
                  <a:lumOff val="75000"/>
                </a:schemeClr>
              </a:solidFill>
            </c:spPr>
            <c:extLst>
              <c:ext xmlns:c16="http://schemas.microsoft.com/office/drawing/2014/chart" uri="{C3380CC4-5D6E-409C-BE32-E72D297353CC}">
                <c16:uniqueId val="{00000007-9008-45DB-AFA9-B20F8A8E2F89}"/>
              </c:ext>
            </c:extLst>
          </c:dPt>
          <c:dLbls>
            <c:dLbl>
              <c:idx val="2"/>
              <c:layout>
                <c:manualLayout>
                  <c:x val="2.0538125142315509E-3"/>
                  <c:y val="0.1043333248383190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08-45DB-AFA9-B20F8A8E2F89}"/>
                </c:ext>
              </c:extLst>
            </c:dLbl>
            <c:numFmt formatCode="0&quot;%&quot;" sourceLinked="0"/>
            <c:spPr>
              <a:noFill/>
              <a:ln>
                <a:noFill/>
              </a:ln>
              <a:effectLst/>
            </c:spPr>
            <c:txPr>
              <a:bodyPr wrap="square" lIns="38100" tIns="19050" rIns="38100" bIns="19050" anchor="ctr">
                <a:spAutoFit/>
              </a:bodyPr>
              <a:lstStyle/>
              <a:p>
                <a:pPr>
                  <a:defRPr sz="2800" b="1">
                    <a:solidFill>
                      <a:schemeClr val="bg1"/>
                    </a:solidFill>
                  </a:defRPr>
                </a:pPr>
                <a:endParaRPr lang="en-ME"/>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Da</c:v>
                </c:pt>
                <c:pt idx="1">
                  <c:v>Ne</c:v>
                </c:pt>
                <c:pt idx="2">
                  <c:v>Ne zna/ Odbija</c:v>
                </c:pt>
              </c:strCache>
            </c:strRef>
          </c:cat>
          <c:val>
            <c:numRef>
              <c:f>Sheet1!$B$2:$B$4</c:f>
              <c:numCache>
                <c:formatCode>0</c:formatCode>
                <c:ptCount val="3"/>
                <c:pt idx="0">
                  <c:v>40.799999999999997</c:v>
                </c:pt>
                <c:pt idx="1">
                  <c:v>58.8</c:v>
                </c:pt>
                <c:pt idx="2">
                  <c:v>0.5</c:v>
                </c:pt>
              </c:numCache>
            </c:numRef>
          </c:val>
          <c:extLst>
            <c:ext xmlns:c16="http://schemas.microsoft.com/office/drawing/2014/chart" uri="{C3380CC4-5D6E-409C-BE32-E72D297353CC}">
              <c16:uniqueId val="{00000008-9008-45DB-AFA9-B20F8A8E2F8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573043914221604"/>
          <c:y val="0.26379405048966525"/>
          <c:w val="0.32803537730938809"/>
          <c:h val="0.60601425318793489"/>
        </c:manualLayout>
      </c:layout>
      <c:overlay val="0"/>
      <c:txPr>
        <a:bodyPr/>
        <a:lstStyle/>
        <a:p>
          <a:pPr>
            <a:defRPr sz="1600" b="1"/>
          </a:pPr>
          <a:endParaRPr lang="en-ME"/>
        </a:p>
      </c:txPr>
    </c:legend>
    <c:plotVisOnly val="1"/>
    <c:dispBlanksAs val="gap"/>
    <c:showDLblsOverMax val="0"/>
  </c:chart>
  <c:spPr>
    <a:noFill/>
    <a:ln w="9525" cap="flat" cmpd="sng" algn="ctr">
      <a:noFill/>
      <a:round/>
    </a:ln>
    <a:effectLst/>
  </c:spPr>
  <c:txPr>
    <a:bodyPr/>
    <a:lstStyle/>
    <a:p>
      <a:pPr>
        <a:defRPr/>
      </a:pPr>
      <a:endParaRPr lang="en-M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06664378306195E-2"/>
          <c:y val="6.4470442643058123E-2"/>
          <c:w val="0.53330344935617813"/>
          <c:h val="0.89095028806200416"/>
        </c:manualLayout>
      </c:layout>
      <c:pieChart>
        <c:varyColors val="1"/>
        <c:ser>
          <c:idx val="0"/>
          <c:order val="0"/>
          <c:tx>
            <c:strRef>
              <c:f>Sheet1!$B$1</c:f>
              <c:strCache>
                <c:ptCount val="1"/>
                <c:pt idx="0">
                  <c:v>Series 1</c:v>
                </c:pt>
              </c:strCache>
            </c:strRef>
          </c:tx>
          <c:dPt>
            <c:idx val="0"/>
            <c:bubble3D val="0"/>
            <c:spPr>
              <a:solidFill>
                <a:srgbClr val="007681"/>
              </a:solidFill>
              <a:ln w="19050">
                <a:solidFill>
                  <a:schemeClr val="lt1"/>
                </a:solidFill>
              </a:ln>
              <a:effectLst/>
            </c:spPr>
            <c:extLst>
              <c:ext xmlns:c16="http://schemas.microsoft.com/office/drawing/2014/chart" uri="{C3380CC4-5D6E-409C-BE32-E72D297353CC}">
                <c16:uniqueId val="{00000001-09C4-4443-AD9B-F32740B1E6C8}"/>
              </c:ext>
            </c:extLst>
          </c:dPt>
          <c:dPt>
            <c:idx val="1"/>
            <c:bubble3D val="0"/>
            <c:spPr>
              <a:solidFill>
                <a:srgbClr val="FF585D"/>
              </a:solidFill>
              <a:ln w="19050">
                <a:solidFill>
                  <a:schemeClr val="lt1"/>
                </a:solidFill>
              </a:ln>
              <a:effectLst/>
            </c:spPr>
            <c:extLst>
              <c:ext xmlns:c16="http://schemas.microsoft.com/office/drawing/2014/chart" uri="{C3380CC4-5D6E-409C-BE32-E72D297353CC}">
                <c16:uniqueId val="{00000003-09C4-4443-AD9B-F32740B1E6C8}"/>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09C4-4443-AD9B-F32740B1E6C8}"/>
              </c:ext>
            </c:extLst>
          </c:dPt>
          <c:dPt>
            <c:idx val="3"/>
            <c:bubble3D val="0"/>
            <c:spPr>
              <a:solidFill>
                <a:schemeClr val="tx1">
                  <a:lumMod val="25000"/>
                  <a:lumOff val="75000"/>
                </a:schemeClr>
              </a:solidFill>
            </c:spPr>
            <c:extLst>
              <c:ext xmlns:c16="http://schemas.microsoft.com/office/drawing/2014/chart" uri="{C3380CC4-5D6E-409C-BE32-E72D297353CC}">
                <c16:uniqueId val="{00000007-09C4-4443-AD9B-F32740B1E6C8}"/>
              </c:ext>
            </c:extLst>
          </c:dPt>
          <c:dLbls>
            <c:dLbl>
              <c:idx val="2"/>
              <c:layout>
                <c:manualLayout>
                  <c:x val="2.0538125142315509E-3"/>
                  <c:y val="0.1043333248383190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C4-4443-AD9B-F32740B1E6C8}"/>
                </c:ext>
              </c:extLst>
            </c:dLbl>
            <c:numFmt formatCode="0&quot;%&quot;" sourceLinked="0"/>
            <c:spPr>
              <a:noFill/>
              <a:ln>
                <a:noFill/>
              </a:ln>
              <a:effectLst/>
            </c:spPr>
            <c:txPr>
              <a:bodyPr wrap="square" lIns="38100" tIns="19050" rIns="38100" bIns="19050" anchor="ctr">
                <a:spAutoFit/>
              </a:bodyPr>
              <a:lstStyle/>
              <a:p>
                <a:pPr>
                  <a:defRPr sz="2800" b="1">
                    <a:solidFill>
                      <a:schemeClr val="bg1"/>
                    </a:solidFill>
                  </a:defRPr>
                </a:pPr>
                <a:endParaRPr lang="en-ME"/>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Da</c:v>
                </c:pt>
                <c:pt idx="1">
                  <c:v>Ne</c:v>
                </c:pt>
                <c:pt idx="2">
                  <c:v>Ne zna/ Odbija</c:v>
                </c:pt>
              </c:strCache>
            </c:strRef>
          </c:cat>
          <c:val>
            <c:numRef>
              <c:f>Sheet1!$B$2:$B$4</c:f>
              <c:numCache>
                <c:formatCode>0</c:formatCode>
                <c:ptCount val="3"/>
                <c:pt idx="0">
                  <c:v>66.5</c:v>
                </c:pt>
                <c:pt idx="1">
                  <c:v>31.4</c:v>
                </c:pt>
                <c:pt idx="2">
                  <c:v>2</c:v>
                </c:pt>
              </c:numCache>
            </c:numRef>
          </c:val>
          <c:extLst>
            <c:ext xmlns:c16="http://schemas.microsoft.com/office/drawing/2014/chart" uri="{C3380CC4-5D6E-409C-BE32-E72D297353CC}">
              <c16:uniqueId val="{00000008-09C4-4443-AD9B-F32740B1E6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143810736186732"/>
          <c:y val="0.18768401470652862"/>
          <c:w val="0.35900196434322229"/>
          <c:h val="0.6677285922645142"/>
        </c:manualLayout>
      </c:layout>
      <c:overlay val="0"/>
      <c:txPr>
        <a:bodyPr/>
        <a:lstStyle/>
        <a:p>
          <a:pPr>
            <a:defRPr sz="1600" b="1"/>
          </a:pPr>
          <a:endParaRPr lang="en-ME"/>
        </a:p>
      </c:txPr>
    </c:legend>
    <c:plotVisOnly val="1"/>
    <c:dispBlanksAs val="gap"/>
    <c:showDLblsOverMax val="0"/>
  </c:chart>
  <c:spPr>
    <a:noFill/>
    <a:ln w="9525" cap="flat" cmpd="sng" algn="ctr">
      <a:noFill/>
      <a:round/>
    </a:ln>
    <a:effectLst/>
  </c:spPr>
  <c:txPr>
    <a:bodyPr/>
    <a:lstStyle/>
    <a:p>
      <a:pPr>
        <a:defRPr/>
      </a:pPr>
      <a:endParaRPr lang="en-M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0.44028</cdr:x>
      <cdr:y>0.14286</cdr:y>
    </cdr:from>
    <cdr:to>
      <cdr:x>0.55972</cdr:x>
      <cdr:y>0.27041</cdr:y>
    </cdr:to>
    <cdr:sp macro="" textlink="">
      <cdr:nvSpPr>
        <cdr:cNvPr id="2" name="TextBox 1">
          <a:extLst xmlns:a="http://schemas.openxmlformats.org/drawingml/2006/main">
            <a:ext uri="{FF2B5EF4-FFF2-40B4-BE49-F238E27FC236}">
              <a16:creationId xmlns:a16="http://schemas.microsoft.com/office/drawing/2014/main" id="{CB81A7F2-B705-4334-8E12-F8DF5EF33D45}"/>
            </a:ext>
          </a:extLst>
        </cdr:cNvPr>
        <cdr:cNvSpPr txBox="1"/>
      </cdr:nvSpPr>
      <cdr:spPr>
        <a:xfrm xmlns:a="http://schemas.openxmlformats.org/drawingml/2006/main">
          <a:off x="1685249" y="291070"/>
          <a:ext cx="457177" cy="259870"/>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US" sz="1200" b="1" dirty="0"/>
            <a:t>66%</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88" y="9340850"/>
            <a:ext cx="1495075" cy="2520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5" y="9471619"/>
            <a:ext cx="1495075" cy="252000"/>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9"/>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45654"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61826"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56671" y="6011868"/>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3681" y="6786186"/>
            <a:ext cx="2703078" cy="455613"/>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47330"/>
            <a:ext cx="3756187" cy="598488"/>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1739916"/>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38077"/>
            <a:ext cx="3756187"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58767" y="144977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6" name="TextBox 15"/>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56295"/>
            <a:ext cx="3756187"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756295"/>
            <a:ext cx="3756187" cy="598488"/>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6"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7053"/>
            <a:ext cx="3756187"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12582"/>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536"/>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5"/>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7" y="1612582"/>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7"/>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23" y="2189032"/>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50" y="684289"/>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39005"/>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9005"/>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1" y="1738999"/>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9"/>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5" y="926719"/>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98651"/>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51"/>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61107" y="3872890"/>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ext Placeholder 5"/>
          <p:cNvSpPr>
            <a:spLocks noGrp="1"/>
          </p:cNvSpPr>
          <p:nvPr>
            <p:ph type="body" sz="quarter" idx="13" hasCustomPrompt="1"/>
          </p:nvPr>
        </p:nvSpPr>
        <p:spPr>
          <a:xfrm>
            <a:off x="561107"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5"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8" name="TextBox 17"/>
          <p:cNvSpPr txBox="1"/>
          <p:nvPr userDrawn="1"/>
        </p:nvSpPr>
        <p:spPr bwMode="gray">
          <a:xfrm>
            <a:off x="539678" y="7380294"/>
            <a:ext cx="4896000" cy="180975"/>
          </a:xfrm>
          <a:prstGeom prst="rect">
            <a:avLst/>
          </a:prstGeom>
          <a:noFill/>
        </p:spPr>
        <p:txBody>
          <a:bodyPr wrap="none" lIns="0" tIns="0" rIns="0" bIns="0" rtlCol="0" anchor="ctr">
            <a:noAutofit/>
          </a:bodyPr>
          <a:lstStyle/>
          <a:p>
            <a:pPr lvl="0">
              <a:lnSpc>
                <a:spcPct val="110000"/>
              </a:lnSpc>
              <a:spcBef>
                <a:spcPts val="2400"/>
              </a:spcBef>
              <a:buClr>
                <a:schemeClr val="bg2"/>
              </a:buClr>
            </a:pPr>
            <a:r>
              <a:rPr lang="en-GB" sz="800" dirty="0">
                <a:solidFill>
                  <a:schemeClr val="tx1"/>
                </a:solidFill>
                <a:latin typeface="Calibri" pitchFamily="34" charset="0"/>
              </a:rPr>
              <a:t>© 20</a:t>
            </a:r>
            <a:r>
              <a:rPr lang="sr-Latn-RS" sz="800" dirty="0">
                <a:solidFill>
                  <a:schemeClr val="tx1"/>
                </a:solidFill>
                <a:latin typeface="Calibri" pitchFamily="34" charset="0"/>
              </a:rPr>
              <a:t>20</a:t>
            </a:r>
            <a:r>
              <a:rPr lang="en-GB" sz="800" dirty="0">
                <a:solidFill>
                  <a:schemeClr val="tx1"/>
                </a:solidFill>
                <a:latin typeface="Calibri" pitchFamily="34" charset="0"/>
              </a:rPr>
              <a:t> Ipsos.  All rights reserved. Contains Ipsos' Confidential and Proprietary information and may not be disclosed or reproduced without the prior written consent of Ipsos.</a:t>
            </a:r>
            <a:endParaRPr lang="en-GB" sz="800" dirty="0">
              <a:solidFill>
                <a:schemeClr val="tx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4687" y="6911210"/>
            <a:ext cx="2242072" cy="377909"/>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2215"/>
            <a:ext cx="3756187"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66643"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2"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3"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2"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3"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2"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33841" y="2237311"/>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60" y="2237311"/>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7"/>
            <a:ext cx="8054686" cy="487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015"/>
            <a:ext cx="3756187" cy="598488"/>
          </a:xfrm>
          <a:solidFill>
            <a:schemeClr val="accent3"/>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4"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4"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2" y="942043"/>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3"/>
            <a:ext cx="8054686" cy="4226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9" y="1763717"/>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7"/>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56812" y="2463795"/>
            <a:ext cx="2320089"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56809"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57217"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87" y="6805920"/>
            <a:ext cx="2285329" cy="385200"/>
          </a:xfrm>
          <a:prstGeom prst="rect">
            <a:avLst/>
          </a:prstGeom>
        </p:spPr>
      </p:pic>
      <p:sp>
        <p:nvSpPr>
          <p:cNvPr id="14" name="TextBox 13">
            <a:extLst>
              <a:ext uri="{FF2B5EF4-FFF2-40B4-BE49-F238E27FC236}">
                <a16:creationId xmlns:a16="http://schemas.microsoft.com/office/drawing/2014/main" id="{A313C265-6ACC-4664-9A9B-C44B78E15381}"/>
              </a:ext>
            </a:extLst>
          </p:cNvPr>
          <p:cNvSpPr txBox="1"/>
          <p:nvPr userDrawn="1"/>
        </p:nvSpPr>
        <p:spPr bwMode="gray">
          <a:xfrm>
            <a:off x="159362" y="7380288"/>
            <a:ext cx="4896000" cy="180975"/>
          </a:xfrm>
          <a:prstGeom prst="rect">
            <a:avLst/>
          </a:prstGeom>
          <a:noFill/>
        </p:spPr>
        <p:txBody>
          <a:bodyPr wrap="none" lIns="0" tIns="0" rIns="0" bIns="0" rtlCol="0" anchor="ctr">
            <a:noAutofit/>
          </a:bodyPr>
          <a:lstStyle/>
          <a:p>
            <a:pPr lvl="0">
              <a:lnSpc>
                <a:spcPct val="110000"/>
              </a:lnSpc>
              <a:spcBef>
                <a:spcPts val="2400"/>
              </a:spcBef>
              <a:buClr>
                <a:schemeClr val="bg2"/>
              </a:buClr>
            </a:pPr>
            <a:r>
              <a:rPr lang="en-GB" sz="800" dirty="0">
                <a:solidFill>
                  <a:schemeClr val="tx1"/>
                </a:solidFill>
                <a:latin typeface="Calibri" pitchFamily="34" charset="0"/>
              </a:rPr>
              <a:t>© 20</a:t>
            </a:r>
            <a:r>
              <a:rPr lang="sr-Latn-RS" sz="800" dirty="0">
                <a:solidFill>
                  <a:schemeClr val="tx1"/>
                </a:solidFill>
                <a:latin typeface="Calibri" pitchFamily="34" charset="0"/>
              </a:rPr>
              <a:t>21</a:t>
            </a:r>
            <a:r>
              <a:rPr lang="en-GB" sz="800" dirty="0">
                <a:solidFill>
                  <a:schemeClr val="tx1"/>
                </a:solidFill>
                <a:latin typeface="Calibri" pitchFamily="34" charset="0"/>
              </a:rPr>
              <a:t> Ipsos. | </a:t>
            </a:r>
            <a:r>
              <a:rPr lang="sr-Latn-RS" sz="800" dirty="0">
                <a:solidFill>
                  <a:schemeClr val="tx1"/>
                </a:solidFill>
                <a:latin typeface="Calibri" pitchFamily="34" charset="0"/>
              </a:rPr>
              <a:t>Javna okupljanja</a:t>
            </a:r>
            <a:r>
              <a:rPr lang="en-US" sz="800" dirty="0">
                <a:solidFill>
                  <a:schemeClr val="tx1"/>
                </a:solidFill>
                <a:latin typeface="Calibri" pitchFamily="34" charset="0"/>
              </a:rPr>
              <a:t>| </a:t>
            </a:r>
            <a:r>
              <a:rPr lang="sr-Latn-RS" sz="800" dirty="0">
                <a:solidFill>
                  <a:schemeClr val="tx1"/>
                </a:solidFill>
                <a:latin typeface="Calibri" pitchFamily="34" charset="0"/>
              </a:rPr>
              <a:t>Javno mnjenje Crne Gore </a:t>
            </a:r>
            <a:r>
              <a:rPr lang="en-US" sz="800" dirty="0">
                <a:solidFill>
                  <a:schemeClr val="tx1"/>
                </a:solidFill>
                <a:latin typeface="Calibri" pitchFamily="34" charset="0"/>
              </a:rPr>
              <a:t>|</a:t>
            </a:r>
            <a:r>
              <a:rPr lang="sr-Latn-RS" sz="800" dirty="0">
                <a:solidFill>
                  <a:schemeClr val="tx1"/>
                </a:solidFill>
                <a:latin typeface="Calibri" pitchFamily="34" charset="0"/>
              </a:rPr>
              <a:t> April 2021</a:t>
            </a:r>
            <a:r>
              <a:rPr lang="en-US" sz="800" dirty="0">
                <a:solidFill>
                  <a:schemeClr val="tx1"/>
                </a:solidFill>
                <a:latin typeface="Calibri" pitchFamily="34" charset="0"/>
              </a:rPr>
              <a:t>.</a:t>
            </a:r>
            <a:endParaRPr lang="en-GB" sz="800" dirty="0">
              <a:solidFill>
                <a:schemeClr val="tx1"/>
              </a:solidFill>
            </a:endParaRPr>
          </a:p>
        </p:txBody>
      </p:sp>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9"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9"/>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9" y="2235809"/>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9"/>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2235803"/>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chemeClr val="accent3"/>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14" name="Title 1"/>
          <p:cNvSpPr>
            <a:spLocks noGrp="1"/>
          </p:cNvSpPr>
          <p:nvPr>
            <p:ph type="ctrTitle" hasCustomPrompt="1"/>
          </p:nvPr>
        </p:nvSpPr>
        <p:spPr bwMode="gray">
          <a:xfrm>
            <a:off x="7125972" y="2463795"/>
            <a:ext cx="2320089"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70"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7"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6" name="TextBox 15">
            <a:extLst>
              <a:ext uri="{FF2B5EF4-FFF2-40B4-BE49-F238E27FC236}">
                <a16:creationId xmlns:a16="http://schemas.microsoft.com/office/drawing/2014/main" id="{4000308D-3D54-4EEC-B669-6884C81844DF}"/>
              </a:ext>
            </a:extLst>
          </p:cNvPr>
          <p:cNvSpPr txBox="1"/>
          <p:nvPr userDrawn="1"/>
        </p:nvSpPr>
        <p:spPr bwMode="gray">
          <a:xfrm>
            <a:off x="159362" y="7380288"/>
            <a:ext cx="4896000" cy="180975"/>
          </a:xfrm>
          <a:prstGeom prst="rect">
            <a:avLst/>
          </a:prstGeom>
          <a:noFill/>
        </p:spPr>
        <p:txBody>
          <a:bodyPr wrap="none" lIns="0" tIns="0" rIns="0" bIns="0" rtlCol="0" anchor="ctr">
            <a:noAutofit/>
          </a:bodyPr>
          <a:lstStyle/>
          <a:p>
            <a:pPr lvl="0">
              <a:lnSpc>
                <a:spcPct val="110000"/>
              </a:lnSpc>
              <a:spcBef>
                <a:spcPts val="2400"/>
              </a:spcBef>
              <a:buClr>
                <a:schemeClr val="bg2"/>
              </a:buClr>
            </a:pPr>
            <a:r>
              <a:rPr lang="en-GB" sz="800" dirty="0">
                <a:solidFill>
                  <a:schemeClr val="tx1"/>
                </a:solidFill>
                <a:latin typeface="Calibri" pitchFamily="34" charset="0"/>
              </a:rPr>
              <a:t>© 20</a:t>
            </a:r>
            <a:r>
              <a:rPr lang="sr-Latn-RS" sz="800" dirty="0">
                <a:solidFill>
                  <a:schemeClr val="tx1"/>
                </a:solidFill>
                <a:latin typeface="Calibri" pitchFamily="34" charset="0"/>
              </a:rPr>
              <a:t>20</a:t>
            </a:r>
            <a:r>
              <a:rPr lang="en-GB" sz="800" dirty="0">
                <a:solidFill>
                  <a:schemeClr val="tx1"/>
                </a:solidFill>
                <a:latin typeface="Calibri" pitchFamily="34" charset="0"/>
              </a:rPr>
              <a:t> Ipsos. | </a:t>
            </a:r>
            <a:r>
              <a:rPr lang="sr-Latn-RS" sz="800" dirty="0">
                <a:solidFill>
                  <a:schemeClr val="tx1"/>
                </a:solidFill>
                <a:latin typeface="Calibri" pitchFamily="34" charset="0"/>
              </a:rPr>
              <a:t>Javne nabavke </a:t>
            </a:r>
            <a:r>
              <a:rPr lang="en-US" sz="800" dirty="0">
                <a:solidFill>
                  <a:schemeClr val="tx1"/>
                </a:solidFill>
                <a:latin typeface="Calibri" pitchFamily="34" charset="0"/>
              </a:rPr>
              <a:t>| </a:t>
            </a:r>
            <a:r>
              <a:rPr lang="sr-Latn-RS" sz="800" dirty="0">
                <a:solidFill>
                  <a:schemeClr val="tx1"/>
                </a:solidFill>
                <a:latin typeface="Calibri" pitchFamily="34" charset="0"/>
              </a:rPr>
              <a:t>Javno mnjenje Crne Gore </a:t>
            </a:r>
            <a:r>
              <a:rPr lang="en-US" sz="800" dirty="0">
                <a:solidFill>
                  <a:schemeClr val="tx1"/>
                </a:solidFill>
                <a:latin typeface="Calibri" pitchFamily="34" charset="0"/>
              </a:rPr>
              <a:t>|</a:t>
            </a:r>
            <a:r>
              <a:rPr lang="sr-Latn-RS" sz="800" dirty="0">
                <a:solidFill>
                  <a:schemeClr val="tx1"/>
                </a:solidFill>
                <a:latin typeface="Calibri" pitchFamily="34" charset="0"/>
              </a:rPr>
              <a:t> Februar 2020</a:t>
            </a:r>
            <a:r>
              <a:rPr lang="en-US" sz="800" dirty="0">
                <a:solidFill>
                  <a:schemeClr val="tx1"/>
                </a:solidFill>
                <a:latin typeface="Calibri" pitchFamily="34" charset="0"/>
              </a:rPr>
              <a:t>.</a:t>
            </a:r>
            <a:endParaRPr lang="en-GB" sz="800" dirty="0">
              <a:solidFill>
                <a:schemeClr val="tx1"/>
              </a:solidFill>
            </a:endParaRPr>
          </a:p>
        </p:txBody>
      </p:sp>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12" y="920753"/>
            <a:ext cx="3756187"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9" name="TextBox 18"/>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12" y="920753"/>
            <a:ext cx="3756187"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23" name="TextBox 22"/>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12" y="920753"/>
            <a:ext cx="3756187"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4" name="TextBox 2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25" name="TextBox 2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920753"/>
            <a:ext cx="3756187"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7887" y="6741200"/>
            <a:ext cx="3301842" cy="556537"/>
          </a:xfrm>
          <a:prstGeom prst="rect">
            <a:avLst/>
          </a:prstGeom>
        </p:spPr>
      </p:pic>
      <p:sp>
        <p:nvSpPr>
          <p:cNvPr id="8" name="TextBox 7">
            <a:extLst>
              <a:ext uri="{FF2B5EF4-FFF2-40B4-BE49-F238E27FC236}">
                <a16:creationId xmlns:a16="http://schemas.microsoft.com/office/drawing/2014/main" id="{F029B0C9-8156-4D6E-93AF-A67537AC7393}"/>
              </a:ext>
            </a:extLst>
          </p:cNvPr>
          <p:cNvSpPr txBox="1"/>
          <p:nvPr userDrawn="1"/>
        </p:nvSpPr>
        <p:spPr bwMode="gray">
          <a:xfrm>
            <a:off x="159362" y="7380288"/>
            <a:ext cx="4896000" cy="180975"/>
          </a:xfrm>
          <a:prstGeom prst="rect">
            <a:avLst/>
          </a:prstGeom>
          <a:noFill/>
        </p:spPr>
        <p:txBody>
          <a:bodyPr wrap="none" lIns="0" tIns="0" rIns="0" bIns="0" rtlCol="0" anchor="ctr">
            <a:noAutofit/>
          </a:bodyPr>
          <a:lstStyle/>
          <a:p>
            <a:pPr lvl="0">
              <a:lnSpc>
                <a:spcPct val="110000"/>
              </a:lnSpc>
              <a:spcBef>
                <a:spcPts val="2400"/>
              </a:spcBef>
              <a:buClr>
                <a:schemeClr val="bg2"/>
              </a:buClr>
            </a:pPr>
            <a:r>
              <a:rPr lang="en-GB" sz="800" dirty="0">
                <a:solidFill>
                  <a:schemeClr val="tx1"/>
                </a:solidFill>
                <a:latin typeface="Calibri" pitchFamily="34" charset="0"/>
              </a:rPr>
              <a:t>© 20</a:t>
            </a:r>
            <a:r>
              <a:rPr lang="sr-Latn-RS" sz="800" dirty="0">
                <a:solidFill>
                  <a:schemeClr val="tx1"/>
                </a:solidFill>
                <a:latin typeface="Calibri" pitchFamily="34" charset="0"/>
              </a:rPr>
              <a:t>21</a:t>
            </a:r>
            <a:r>
              <a:rPr lang="en-GB" sz="800" dirty="0">
                <a:solidFill>
                  <a:schemeClr val="tx1"/>
                </a:solidFill>
                <a:latin typeface="Calibri" pitchFamily="34" charset="0"/>
              </a:rPr>
              <a:t> Ipsos. | </a:t>
            </a:r>
            <a:r>
              <a:rPr lang="sr-Latn-RS" sz="800" dirty="0">
                <a:solidFill>
                  <a:schemeClr val="tx1"/>
                </a:solidFill>
                <a:latin typeface="Calibri" pitchFamily="34" charset="0"/>
              </a:rPr>
              <a:t>Java okupljanja</a:t>
            </a:r>
            <a:r>
              <a:rPr lang="en-US" sz="800" dirty="0">
                <a:solidFill>
                  <a:schemeClr val="tx1"/>
                </a:solidFill>
                <a:latin typeface="Calibri" pitchFamily="34" charset="0"/>
              </a:rPr>
              <a:t>| </a:t>
            </a:r>
            <a:r>
              <a:rPr lang="sr-Latn-RS" sz="800" dirty="0">
                <a:solidFill>
                  <a:schemeClr val="tx1"/>
                </a:solidFill>
                <a:latin typeface="Calibri" pitchFamily="34" charset="0"/>
              </a:rPr>
              <a:t>Javno mnjenje Crne Gore </a:t>
            </a:r>
            <a:r>
              <a:rPr lang="en-US" sz="800" dirty="0">
                <a:solidFill>
                  <a:schemeClr val="tx1"/>
                </a:solidFill>
                <a:latin typeface="Calibri" pitchFamily="34" charset="0"/>
              </a:rPr>
              <a:t>|</a:t>
            </a:r>
            <a:r>
              <a:rPr lang="sr-Latn-RS" sz="800" dirty="0">
                <a:solidFill>
                  <a:schemeClr val="tx1"/>
                </a:solidFill>
                <a:latin typeface="Calibri" pitchFamily="34" charset="0"/>
              </a:rPr>
              <a:t> April 2021</a:t>
            </a:r>
            <a:r>
              <a:rPr lang="en-US" sz="800" dirty="0">
                <a:solidFill>
                  <a:schemeClr val="tx1"/>
                </a:solidFill>
                <a:latin typeface="Calibri" pitchFamily="34" charset="0"/>
              </a:rPr>
              <a:t>.</a:t>
            </a:r>
            <a:endParaRPr lang="en-GB" sz="800" dirty="0">
              <a:solidFill>
                <a:schemeClr val="tx1"/>
              </a:solidFill>
            </a:endParaRPr>
          </a:p>
        </p:txBody>
      </p:sp>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6"/>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6" cy="305696"/>
          </a:xfrm>
          <a:prstGeom prst="rect">
            <a:avLst/>
          </a:prstGeom>
        </p:spPr>
      </p:pic>
      <p:sp>
        <p:nvSpPr>
          <p:cNvPr id="3" name="Media Placeholder 2"/>
          <p:cNvSpPr>
            <a:spLocks noGrp="1"/>
          </p:cNvSpPr>
          <p:nvPr>
            <p:ph type="media" sz="quarter" idx="12" hasCustomPrompt="1"/>
          </p:nvPr>
        </p:nvSpPr>
        <p:spPr>
          <a:xfrm>
            <a:off x="169690"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6" name="TextBox 15"/>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p:spPr>
        <p:txBody>
          <a:bodyPr/>
          <a:lstStyle>
            <a:lvl1pPr>
              <a:defRPr>
                <a:solidFill>
                  <a:schemeClr val="bg1"/>
                </a:solidFill>
              </a:defRPr>
            </a:lvl1pPr>
          </a:lstStyle>
          <a:p>
            <a:r>
              <a:rPr lang="en-US" dirty="0"/>
              <a:t>Click icon to add media</a:t>
            </a:r>
            <a:endParaRPr lang="en-GB" dirty="0"/>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5" name="TextBox 1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spTree>
      <p:nvGrpSpPr>
        <p:cNvPr id="1" name=""/>
        <p:cNvGrpSpPr/>
        <p:nvPr/>
      </p:nvGrpSpPr>
      <p:grpSpPr>
        <a:xfrm>
          <a:off x="0" y="0"/>
          <a:ext cx="0" cy="0"/>
          <a:chOff x="0" y="0"/>
          <a:chExt cx="0" cy="0"/>
        </a:xfrm>
      </p:grpSpPr>
      <p:sp>
        <p:nvSpPr>
          <p:cNvPr id="13" name="Rectangle 12"/>
          <p:cNvSpPr/>
          <p:nvPr userDrawn="1"/>
        </p:nvSpPr>
        <p:spPr bwMode="gray">
          <a:xfrm>
            <a:off x="3"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1932792"/>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8"/>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9" y="4218438"/>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9" y="4218438"/>
            <a:ext cx="4212000" cy="3149417"/>
          </a:xfrm>
          <a:solidFill>
            <a:schemeClr val="accent5"/>
          </a:solidFill>
        </p:spPr>
        <p:txBody>
          <a:bodyPr/>
          <a:lstStyle>
            <a:lvl1pPr marL="0" indent="0">
              <a:buNone/>
              <a:defRPr sz="1800"/>
            </a:lvl1pPr>
          </a:lstStyle>
          <a:p>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9" name="TextBox 18"/>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spTree>
      <p:nvGrpSpPr>
        <p:cNvPr id="1" name=""/>
        <p:cNvGrpSpPr/>
        <p:nvPr/>
      </p:nvGrpSpPr>
      <p:grpSpPr>
        <a:xfrm>
          <a:off x="0" y="0"/>
          <a:ext cx="0" cy="0"/>
          <a:chOff x="0" y="0"/>
          <a:chExt cx="0" cy="0"/>
        </a:xfrm>
      </p:grpSpPr>
      <p:sp>
        <p:nvSpPr>
          <p:cNvPr id="11" name="Rectangle 10"/>
          <p:cNvSpPr/>
          <p:nvPr userDrawn="1"/>
        </p:nvSpPr>
        <p:spPr bwMode="gray">
          <a:xfrm>
            <a:off x="1" y="4043802"/>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13" name="Picture Placeholder 21"/>
          <p:cNvSpPr>
            <a:spLocks noGrp="1"/>
          </p:cNvSpPr>
          <p:nvPr>
            <p:ph type="pic" sz="quarter" idx="13" hasCustomPrompt="1"/>
          </p:nvPr>
        </p:nvSpPr>
        <p:spPr>
          <a:xfrm>
            <a:off x="183261" y="4223796"/>
            <a:ext cx="6443171"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56812" y="2604113"/>
            <a:ext cx="2363113"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56812" y="3959925"/>
            <a:ext cx="5739731" cy="2682175"/>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4" name="TextBox 2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59" name="Freeform 7"/>
          <p:cNvSpPr>
            <a:spLocks noChangeAspect="1" noEditPoints="1"/>
          </p:cNvSpPr>
          <p:nvPr userDrawn="1"/>
        </p:nvSpPr>
        <p:spPr bwMode="auto">
          <a:xfrm>
            <a:off x="646035"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4"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28" name="Group 27"/>
          <p:cNvGrpSpPr>
            <a:grpSpLocks noChangeAspect="1"/>
          </p:cNvGrpSpPr>
          <p:nvPr userDrawn="1"/>
        </p:nvGrpSpPr>
        <p:grpSpPr>
          <a:xfrm>
            <a:off x="646963" y="40895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161" name="Text Placeholder 68"/>
          <p:cNvSpPr>
            <a:spLocks noGrp="1"/>
          </p:cNvSpPr>
          <p:nvPr>
            <p:ph type="body" sz="quarter" idx="11" hasCustomPrompt="1"/>
          </p:nvPr>
        </p:nvSpPr>
        <p:spPr bwMode="gray">
          <a:xfrm>
            <a:off x="6933380"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62" name="Freeform 7"/>
          <p:cNvSpPr>
            <a:spLocks noChangeAspect="1" noEditPoints="1"/>
          </p:cNvSpPr>
          <p:nvPr userDrawn="1"/>
        </p:nvSpPr>
        <p:spPr bwMode="auto">
          <a:xfrm>
            <a:off x="7022746"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3" name="Freeform 11"/>
          <p:cNvSpPr>
            <a:spLocks noChangeAspect="1" noEditPoints="1"/>
          </p:cNvSpPr>
          <p:nvPr userDrawn="1"/>
        </p:nvSpPr>
        <p:spPr bwMode="auto">
          <a:xfrm>
            <a:off x="7079263"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164" name="Group 163"/>
          <p:cNvGrpSpPr>
            <a:grpSpLocks noChangeAspect="1"/>
          </p:cNvGrpSpPr>
          <p:nvPr userDrawn="1"/>
        </p:nvGrpSpPr>
        <p:grpSpPr>
          <a:xfrm>
            <a:off x="7023672" y="4089538"/>
            <a:ext cx="226229" cy="135137"/>
            <a:chOff x="5081588" y="3579813"/>
            <a:chExt cx="528637" cy="396876"/>
          </a:xfrm>
          <a:solidFill>
            <a:schemeClr val="bg1"/>
          </a:solidFill>
        </p:grpSpPr>
        <p:sp>
          <p:nvSpPr>
            <p:cNvPr id="16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16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49203"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669" y="6462713"/>
            <a:ext cx="3280634" cy="552962"/>
          </a:xfrm>
          <a:prstGeom prst="rect">
            <a:avLst/>
          </a:prstGeom>
        </p:spPr>
      </p:pic>
      <p:pic>
        <p:nvPicPr>
          <p:cNvPr id="2" name="Picture 1">
            <a:extLst>
              <a:ext uri="{FF2B5EF4-FFF2-40B4-BE49-F238E27FC236}">
                <a16:creationId xmlns:a16="http://schemas.microsoft.com/office/drawing/2014/main" id="{2B9ECC05-9BD5-BD43-8A0C-17C384498395}"/>
              </a:ext>
            </a:extLst>
          </p:cNvPr>
          <p:cNvPicPr>
            <a:picLocks noChangeAspect="1"/>
          </p:cNvPicPr>
          <p:nvPr userDrawn="1"/>
        </p:nvPicPr>
        <p:blipFill>
          <a:blip r:embed="rId4"/>
          <a:stretch>
            <a:fillRect/>
          </a:stretch>
        </p:blipFill>
        <p:spPr>
          <a:xfrm>
            <a:off x="549203" y="5899955"/>
            <a:ext cx="3525141" cy="484223"/>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7" y="253098"/>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42"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9"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6" name="TextBox 5"/>
          <p:cNvSpPr txBox="1"/>
          <p:nvPr userDrawn="1"/>
        </p:nvSpPr>
        <p:spPr>
          <a:xfrm>
            <a:off x="507325"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endParaRPr lang="en-GB" sz="1800" dirty="0">
              <a:solidFill>
                <a:schemeClr val="bg1"/>
              </a:solidFill>
            </a:endParaRP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5"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
        <p:nvSpPr>
          <p:cNvPr id="50" name="TextBox 49"/>
          <p:cNvSpPr txBox="1"/>
          <p:nvPr userDrawn="1"/>
        </p:nvSpPr>
        <p:spPr>
          <a:xfrm>
            <a:off x="679682" y="1271109"/>
            <a:ext cx="1512168"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dirty="0">
                <a:solidFill>
                  <a:schemeClr val="bg1"/>
                </a:solidFill>
              </a:rPr>
              <a:t>Left margin</a:t>
            </a:r>
          </a:p>
        </p:txBody>
      </p:sp>
      <p:sp>
        <p:nvSpPr>
          <p:cNvPr id="51" name="TextBox 50"/>
          <p:cNvSpPr txBox="1"/>
          <p:nvPr userDrawn="1"/>
        </p:nvSpPr>
        <p:spPr>
          <a:xfrm>
            <a:off x="11184383" y="1260351"/>
            <a:ext cx="1512168" cy="259870"/>
          </a:xfrm>
          <a:prstGeom prst="rect">
            <a:avLst/>
          </a:prstGeom>
          <a:noFill/>
        </p:spPr>
        <p:txBody>
          <a:bodyPr wrap="square" lIns="72000" tIns="36000" rIns="72000" bIns="36000" rtlCol="0">
            <a:spAutoFit/>
          </a:bodyPr>
          <a:lstStyle/>
          <a:p>
            <a:pPr algn="r">
              <a:lnSpc>
                <a:spcPct val="110000"/>
              </a:lnSpc>
              <a:spcBef>
                <a:spcPts val="2400"/>
              </a:spcBef>
              <a:buClr>
                <a:schemeClr val="bg2"/>
              </a:buClr>
            </a:pPr>
            <a:r>
              <a:rPr lang="en-GB" sz="1200" dirty="0">
                <a:solidFill>
                  <a:schemeClr val="bg1"/>
                </a:solidFill>
              </a:rPr>
              <a:t>Right margin</a:t>
            </a:r>
          </a:p>
        </p:txBody>
      </p:sp>
      <p:sp>
        <p:nvSpPr>
          <p:cNvPr id="59" name="Isosceles Triangle 58"/>
          <p:cNvSpPr/>
          <p:nvPr userDrawn="1"/>
        </p:nvSpPr>
        <p:spPr bwMode="gray">
          <a:xfrm rot="16200000">
            <a:off x="589168"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0" name="Isosceles Triangle 59"/>
          <p:cNvSpPr/>
          <p:nvPr userDrawn="1"/>
        </p:nvSpPr>
        <p:spPr bwMode="gray">
          <a:xfrm rot="5400000" flipH="1">
            <a:off x="12721032"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nvGrpSpPr>
          <p:cNvPr id="61" name="Group 60"/>
          <p:cNvGrpSpPr/>
          <p:nvPr userDrawn="1"/>
        </p:nvGrpSpPr>
        <p:grpSpPr>
          <a:xfrm>
            <a:off x="563844" y="1229439"/>
            <a:ext cx="12348880" cy="4495408"/>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60916" y="2052439"/>
            <a:ext cx="12347841" cy="2592288"/>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cxnSp>
        <p:nvCxnSpPr>
          <p:cNvPr id="79" name="Straight Connector 78"/>
          <p:cNvCxnSpPr/>
          <p:nvPr userDrawn="1"/>
        </p:nvCxnSpPr>
        <p:spPr>
          <a:xfrm>
            <a:off x="600686" y="1552655"/>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691544" y="1075823"/>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Base of heading here</a:t>
            </a:r>
          </a:p>
        </p:txBody>
      </p:sp>
      <p:sp>
        <p:nvSpPr>
          <p:cNvPr id="81" name="Isosceles Triangle 80"/>
          <p:cNvSpPr/>
          <p:nvPr userDrawn="1"/>
        </p:nvSpPr>
        <p:spPr bwMode="gray">
          <a:xfrm rot="10800000" flipH="1">
            <a:off x="6637712" y="138814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2" name="TextBox 81"/>
          <p:cNvSpPr txBox="1"/>
          <p:nvPr userDrawn="1"/>
        </p:nvSpPr>
        <p:spPr bwMode="gray">
          <a:xfrm>
            <a:off x="2665288" y="4746408"/>
            <a:ext cx="8091319" cy="923330"/>
          </a:xfrm>
          <a:prstGeom prst="rect">
            <a:avLst/>
          </a:prstGeom>
          <a:noFill/>
        </p:spPr>
        <p:txBody>
          <a:bodyPr wrap="none" rtlCol="0" anchor="ctr">
            <a:spAutoFit/>
          </a:bodyPr>
          <a:lstStyle/>
          <a:p>
            <a:pPr algn="ctr"/>
            <a:r>
              <a:rPr lang="en-GB" sz="5400" b="1" dirty="0">
                <a:solidFill>
                  <a:schemeClr val="bg1"/>
                </a:solidFill>
                <a:latin typeface="Segoe UI" panose="020B0502040204020203" pitchFamily="34" charset="0"/>
              </a:rPr>
              <a:t>Drawing guides markers</a:t>
            </a:r>
          </a:p>
        </p:txBody>
      </p:sp>
      <p:sp>
        <p:nvSpPr>
          <p:cNvPr id="83" name="TextBox 82"/>
          <p:cNvSpPr txBox="1"/>
          <p:nvPr userDrawn="1"/>
        </p:nvSpPr>
        <p:spPr>
          <a:xfrm>
            <a:off x="2725896" y="5666552"/>
            <a:ext cx="7970102"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Use these markers to realign</a:t>
            </a:r>
            <a:r>
              <a:rPr lang="en-GB" sz="1800" baseline="0" dirty="0">
                <a:solidFill>
                  <a:schemeClr val="bg1"/>
                </a:solidFill>
              </a:rPr>
              <a:t> guides</a:t>
            </a:r>
            <a:endParaRPr lang="en-GB" sz="1800" dirty="0">
              <a:solidFill>
                <a:schemeClr val="bg1"/>
              </a:solidFill>
            </a:endParaRPr>
          </a:p>
        </p:txBody>
      </p:sp>
      <p:cxnSp>
        <p:nvCxnSpPr>
          <p:cNvPr id="84" name="Straight Connector 83"/>
          <p:cNvCxnSpPr/>
          <p:nvPr userDrawn="1"/>
        </p:nvCxnSpPr>
        <p:spPr>
          <a:xfrm>
            <a:off x="575313" y="6457501"/>
            <a:ext cx="1232751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626729" y="6360090"/>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6" name="TextBox 85"/>
          <p:cNvSpPr txBox="1"/>
          <p:nvPr userDrawn="1"/>
        </p:nvSpPr>
        <p:spPr>
          <a:xfrm>
            <a:off x="5675771" y="6078434"/>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End</a:t>
            </a:r>
            <a:r>
              <a:rPr lang="en-GB" sz="1200" baseline="0" dirty="0">
                <a:solidFill>
                  <a:schemeClr val="bg1"/>
                </a:solidFill>
              </a:rPr>
              <a:t> of page</a:t>
            </a:r>
            <a:endParaRPr lang="en-GB" sz="1200" dirty="0">
              <a:solidFill>
                <a:schemeClr val="bg1"/>
              </a:solidFill>
            </a:endParaRPr>
          </a:p>
        </p:txBody>
      </p:sp>
      <p:sp>
        <p:nvSpPr>
          <p:cNvPr id="87" name="TextBox 86"/>
          <p:cNvSpPr txBox="1"/>
          <p:nvPr userDrawn="1"/>
        </p:nvSpPr>
        <p:spPr>
          <a:xfrm>
            <a:off x="5674609" y="136966"/>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Chapter markers here</a:t>
            </a:r>
          </a:p>
        </p:txBody>
      </p:sp>
      <p:sp>
        <p:nvSpPr>
          <p:cNvPr id="88" name="Isosceles Triangle 87"/>
          <p:cNvSpPr/>
          <p:nvPr userDrawn="1"/>
        </p:nvSpPr>
        <p:spPr bwMode="gray">
          <a:xfrm rot="10800000" flipH="1">
            <a:off x="5783783"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9" name="Isosceles Triangle 88"/>
          <p:cNvSpPr/>
          <p:nvPr userDrawn="1"/>
        </p:nvSpPr>
        <p:spPr bwMode="gray">
          <a:xfrm rot="10800000" flipH="1">
            <a:off x="7439967"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cxnSp>
        <p:nvCxnSpPr>
          <p:cNvPr id="90" name="Straight Connector 89"/>
          <p:cNvCxnSpPr/>
          <p:nvPr userDrawn="1"/>
        </p:nvCxnSpPr>
        <p:spPr>
          <a:xfrm>
            <a:off x="589978" y="360577"/>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resentation - 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0157" y="286163"/>
            <a:ext cx="3756187"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89219" y="1956573"/>
            <a:ext cx="12059086" cy="48387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a:extLst>
              <a:ext uri="{FF2B5EF4-FFF2-40B4-BE49-F238E27FC236}">
                <a16:creationId xmlns:a16="http://schemas.microsoft.com/office/drawing/2014/main" id="{4AC62C29-76CF-4A8D-BCDB-13E13DB1FEB6}"/>
              </a:ext>
            </a:extLst>
          </p:cNvPr>
          <p:cNvSpPr txBox="1"/>
          <p:nvPr userDrawn="1"/>
        </p:nvSpPr>
        <p:spPr>
          <a:xfrm>
            <a:off x="580157" y="1113631"/>
            <a:ext cx="7892330" cy="990600"/>
          </a:xfrm>
          <a:prstGeom prst="rect">
            <a:avLst/>
          </a:prstGeom>
          <a:noFill/>
        </p:spPr>
        <p:txBody>
          <a:bodyPr wrap="square" lIns="72000" tIns="36000" rIns="72000" bIns="36000" rtlCol="0">
            <a:spAutoFit/>
          </a:bodyPr>
          <a:lstStyle/>
          <a:p>
            <a:pPr>
              <a:lnSpc>
                <a:spcPct val="110000"/>
              </a:lnSpc>
              <a:spcBef>
                <a:spcPts val="2400"/>
              </a:spcBef>
              <a:buClr>
                <a:schemeClr val="bg2"/>
              </a:buClr>
            </a:pPr>
            <a:endParaRPr lang="en-US" sz="2400" dirty="0"/>
          </a:p>
        </p:txBody>
      </p:sp>
    </p:spTree>
    <p:extLst>
      <p:ext uri="{BB962C8B-B14F-4D97-AF65-F5344CB8AC3E}">
        <p14:creationId xmlns:p14="http://schemas.microsoft.com/office/powerpoint/2010/main" val="1261977001"/>
      </p:ext>
    </p:extLst>
  </p:cSld>
  <p:clrMapOvr>
    <a:masterClrMapping/>
  </p:clrMapOvr>
  <p:transition>
    <p:fade/>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Presentation -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7933" y="3481391"/>
            <a:ext cx="11763919" cy="598488"/>
          </a:xfrm>
          <a:noFill/>
        </p:spPr>
        <p:txBody>
          <a:bodyPr wrap="square" anchor="ctr"/>
          <a:lstStyle>
            <a:lvl1pPr>
              <a:defRPr sz="5400"/>
            </a:lvl1pPr>
          </a:lstStyle>
          <a:p>
            <a:r>
              <a:rPr lang="en-US" dirty="0"/>
              <a:t>Click to add statement</a:t>
            </a:r>
            <a:endParaRPr lang="en-GB" dirty="0"/>
          </a:p>
        </p:txBody>
      </p:sp>
      <p:sp>
        <p:nvSpPr>
          <p:cNvPr id="24" name="Frame 23"/>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userDrawn="1"/>
        </p:nvSpPr>
        <p:spPr bwMode="gray">
          <a:xfrm>
            <a:off x="546249" y="7380295"/>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00631"/>
            <a:ext cx="2285329" cy="385200"/>
          </a:xfrm>
          <a:prstGeom prst="rect">
            <a:avLst/>
          </a:prstGeom>
        </p:spPr>
      </p:pic>
    </p:spTree>
    <p:extLst>
      <p:ext uri="{BB962C8B-B14F-4D97-AF65-F5344CB8AC3E}">
        <p14:creationId xmlns:p14="http://schemas.microsoft.com/office/powerpoint/2010/main" val="366437527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27455" y="179388"/>
            <a:ext cx="12984866" cy="7200900"/>
          </a:xfrm>
          <a:solidFill>
            <a:schemeClr val="tx1"/>
          </a:solidFill>
        </p:spPr>
        <p:txBody>
          <a:bodyPr>
            <a:normAutofit/>
          </a:bodyPr>
          <a:lstStyle>
            <a:lvl1pPr>
              <a:defRPr sz="1600"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94054" y="4194212"/>
            <a:ext cx="6030800" cy="478968"/>
          </a:xfrm>
          <a:solidFill>
            <a:schemeClr val="accent2"/>
          </a:solidFill>
        </p:spPr>
        <p:txBody>
          <a:bodyPr wrap="none" lIns="72000" tIns="36000" rIns="72000" bIns="36000" rtlCol="0" anchor="t">
            <a:spAutoFit/>
          </a:bodyPr>
          <a:lstStyle>
            <a:lvl1pPr marL="0" indent="0">
              <a:buNone/>
              <a:defRPr lang="en-GB" sz="2400"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94053" y="4798059"/>
            <a:ext cx="6153435" cy="1080000"/>
          </a:xfrm>
        </p:spPr>
        <p:txBody>
          <a:bodyPr wrap="square" lIns="0" tIns="0" rIns="0" bIns="0">
            <a:no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94054" y="3310965"/>
            <a:ext cx="3256835" cy="781171"/>
          </a:xfrm>
          <a:solidFill>
            <a:schemeClr val="accent3"/>
          </a:solidFill>
        </p:spPr>
        <p:txBody>
          <a:bodyPr vert="horz" wrap="none" lIns="72000" tIns="18000" rIns="72000" bIns="18000" rtlCol="0" anchor="b">
            <a:spAutoFit/>
          </a:bodyPr>
          <a:lstStyle>
            <a:lvl1pPr>
              <a:defRPr lang="en-GB" sz="4400" baseline="0" dirty="0"/>
            </a:lvl1pPr>
          </a:lstStyle>
          <a:p>
            <a:pPr marL="0" lvl="0" indent="0" algn="l">
              <a:lnSpc>
                <a:spcPct val="110000"/>
              </a:lnSpc>
              <a:spcBef>
                <a:spcPct val="0"/>
              </a:spcBef>
              <a:spcAft>
                <a:spcPts val="600"/>
              </a:spcAft>
              <a:buClr>
                <a:schemeClr val="bg2"/>
              </a:buClr>
              <a:buFontTx/>
            </a:pPr>
            <a:r>
              <a:rPr lang="en-US" dirty="0"/>
              <a:t>with image.</a:t>
            </a:r>
            <a:endParaRPr lang="en-GB" dirty="0"/>
          </a:p>
        </p:txBody>
      </p:sp>
      <p:sp>
        <p:nvSpPr>
          <p:cNvPr id="158" name="Frame 157"/>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12" name="TextBox 11"/>
          <p:cNvSpPr txBox="1"/>
          <p:nvPr userDrawn="1"/>
        </p:nvSpPr>
        <p:spPr bwMode="gray">
          <a:xfrm>
            <a:off x="536724" y="7380289"/>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94335" y="2377793"/>
            <a:ext cx="2698990" cy="781171"/>
          </a:xfrm>
          <a:solidFill>
            <a:schemeClr val="accent3"/>
          </a:solidFill>
        </p:spPr>
        <p:txBody>
          <a:bodyPr wrap="none" lIns="72000" tIns="18000" rIns="72000" bIns="18000" rtlCol="0" anchor="b">
            <a:spAutoFit/>
          </a:bodyPr>
          <a:lstStyle>
            <a:lvl1pPr marL="0" indent="0">
              <a:buFontTx/>
              <a:buNone/>
              <a:defRPr lang="en-GB" sz="4400"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35768202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12" y="3959925"/>
            <a:ext cx="5877987" cy="268217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56812" y="2604113"/>
            <a:ext cx="2320089"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1" name="TextBox 20"/>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6" y="5474337"/>
            <a:ext cx="12361600" cy="1167769"/>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solidFill>
            <a:schemeClr val="bg1">
              <a:lumMod val="95000"/>
            </a:schemeClr>
          </a:solidFill>
        </p:spPr>
        <p:txBody>
          <a:bodyPr>
            <a:normAutofit/>
          </a:bodyPr>
          <a:lstStyle>
            <a:lvl1pPr marL="0" indent="0">
              <a:buNone/>
              <a:defRPr sz="1600" baseline="0"/>
            </a:lvl1pPr>
          </a:lstStyle>
          <a:p>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56812" y="4094552"/>
            <a:ext cx="3756187"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sp>
        <p:nvSpPr>
          <p:cNvPr id="13" name="TextBox 12">
            <a:extLst>
              <a:ext uri="{FF2B5EF4-FFF2-40B4-BE49-F238E27FC236}">
                <a16:creationId xmlns:a16="http://schemas.microsoft.com/office/drawing/2014/main" id="{853E93FC-69B2-4DC4-A469-A78E660E6DDD}"/>
              </a:ext>
            </a:extLst>
          </p:cNvPr>
          <p:cNvSpPr txBox="1"/>
          <p:nvPr userDrawn="1"/>
        </p:nvSpPr>
        <p:spPr bwMode="gray">
          <a:xfrm>
            <a:off x="159362" y="7380288"/>
            <a:ext cx="4896000" cy="180975"/>
          </a:xfrm>
          <a:prstGeom prst="rect">
            <a:avLst/>
          </a:prstGeom>
          <a:noFill/>
        </p:spPr>
        <p:txBody>
          <a:bodyPr wrap="none" lIns="0" tIns="0" rIns="0" bIns="0" rtlCol="0" anchor="ctr">
            <a:noAutofit/>
          </a:bodyPr>
          <a:lstStyle/>
          <a:p>
            <a:pPr lvl="0">
              <a:lnSpc>
                <a:spcPct val="110000"/>
              </a:lnSpc>
              <a:spcBef>
                <a:spcPts val="2400"/>
              </a:spcBef>
              <a:buClr>
                <a:schemeClr val="bg2"/>
              </a:buClr>
            </a:pPr>
            <a:r>
              <a:rPr lang="en-GB" sz="800" dirty="0">
                <a:solidFill>
                  <a:schemeClr val="tx1"/>
                </a:solidFill>
                <a:latin typeface="Calibri" pitchFamily="34" charset="0"/>
              </a:rPr>
              <a:t>© 20</a:t>
            </a:r>
            <a:r>
              <a:rPr lang="sr-Latn-RS" sz="800" dirty="0">
                <a:solidFill>
                  <a:schemeClr val="tx1"/>
                </a:solidFill>
                <a:latin typeface="Calibri" pitchFamily="34" charset="0"/>
              </a:rPr>
              <a:t>2</a:t>
            </a:r>
            <a:r>
              <a:rPr lang="en-US" sz="800" dirty="0">
                <a:solidFill>
                  <a:schemeClr val="tx1"/>
                </a:solidFill>
                <a:latin typeface="Calibri" pitchFamily="34" charset="0"/>
              </a:rPr>
              <a:t>1</a:t>
            </a:r>
            <a:r>
              <a:rPr lang="en-GB" sz="800" dirty="0">
                <a:solidFill>
                  <a:schemeClr val="tx1"/>
                </a:solidFill>
                <a:latin typeface="Calibri" pitchFamily="34" charset="0"/>
              </a:rPr>
              <a:t> Ipsos.  All rights reserved. Contains Ipsos' Confidential and Proprietary information and may not be disclosed or reproduced without the prior written consent of Ipsos.</a:t>
            </a:r>
            <a:endParaRPr lang="en-GB" sz="800" dirty="0">
              <a:solidFill>
                <a:schemeClr val="tx1"/>
              </a:solidFill>
            </a:endParaRPr>
          </a:p>
        </p:txBody>
      </p:sp>
      <p:pic>
        <p:nvPicPr>
          <p:cNvPr id="15" name="Picture 14">
            <a:extLst>
              <a:ext uri="{FF2B5EF4-FFF2-40B4-BE49-F238E27FC236}">
                <a16:creationId xmlns:a16="http://schemas.microsoft.com/office/drawing/2014/main" id="{9C5609BA-C0EA-43EC-B8A1-D1696774AE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7887" y="6741200"/>
            <a:ext cx="3301842" cy="556537"/>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61826" y="2563773"/>
            <a:ext cx="4147527" cy="781171"/>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2</a:t>
            </a:r>
          </a:p>
        </p:txBody>
      </p:sp>
      <p:sp>
        <p:nvSpPr>
          <p:cNvPr id="14" name="Text Placeholder 8"/>
          <p:cNvSpPr>
            <a:spLocks noGrp="1"/>
          </p:cNvSpPr>
          <p:nvPr>
            <p:ph type="body" sz="quarter" idx="14" hasCustomPrompt="1"/>
          </p:nvPr>
        </p:nvSpPr>
        <p:spPr>
          <a:xfrm>
            <a:off x="562545" y="3496238"/>
            <a:ext cx="4147527" cy="781171"/>
          </a:xfrm>
          <a:solidFill>
            <a:schemeClr val="accent3"/>
          </a:solidFill>
        </p:spPr>
        <p:txBody>
          <a:bodyPr vert="horz" wrap="none" lIns="72000" tIns="18000" rIns="72000" bIns="18000" rtlCol="0" anchor="ctr">
            <a:spAutoFit/>
          </a:bodyPr>
          <a:lstStyle>
            <a:lvl1pPr marL="0" indent="0" algn="l">
              <a:buFontTx/>
              <a:buNone/>
              <a:defRPr lang="en-US" sz="4400" b="1" dirty="0" smtClean="0">
                <a:solidFill>
                  <a:schemeClr val="bg1"/>
                </a:solidFill>
                <a:latin typeface="+mj-lt"/>
              </a:defRPr>
            </a:lvl1pPr>
          </a:lstStyle>
          <a:p>
            <a:pPr lvl="0">
              <a:spcBef>
                <a:spcPct val="0"/>
              </a:spcBef>
              <a:buNone/>
            </a:pPr>
            <a:r>
              <a:rPr lang="en-US" dirty="0"/>
              <a:t>Sentence line 3</a:t>
            </a:r>
          </a:p>
        </p:txBody>
      </p:sp>
      <p:sp>
        <p:nvSpPr>
          <p:cNvPr id="17" name="Text Placeholder 13"/>
          <p:cNvSpPr>
            <a:spLocks noGrp="1"/>
          </p:cNvSpPr>
          <p:nvPr>
            <p:ph type="body" sz="quarter" idx="15" hasCustomPrompt="1"/>
          </p:nvPr>
        </p:nvSpPr>
        <p:spPr>
          <a:xfrm>
            <a:off x="563264" y="4428703"/>
            <a:ext cx="4147527" cy="781171"/>
          </a:xfrm>
          <a:solidFill>
            <a:schemeClr val="accent3"/>
          </a:solidFill>
        </p:spPr>
        <p:txBody>
          <a:bodyPr vert="horz" wrap="none" lIns="72000" tIns="18000" rIns="72000" bIns="18000" rtlCol="0" anchor="ctr">
            <a:spAutoFit/>
          </a:bodyPr>
          <a:lstStyle>
            <a:lvl1pPr marL="0" indent="0" algn="l">
              <a:buFontTx/>
              <a:buNone/>
              <a:defRPr lang="en-US" sz="44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lvl="0">
              <a:spcBef>
                <a:spcPct val="0"/>
              </a:spcBef>
              <a:buNone/>
            </a:pPr>
            <a:r>
              <a:rPr lang="en-US" dirty="0"/>
              <a:t>Sentence line 4</a:t>
            </a:r>
          </a:p>
        </p:txBody>
      </p:sp>
      <p:sp>
        <p:nvSpPr>
          <p:cNvPr id="18" name="Text Placeholder 5"/>
          <p:cNvSpPr>
            <a:spLocks noGrp="1"/>
          </p:cNvSpPr>
          <p:nvPr>
            <p:ph type="body" sz="quarter" idx="16" hasCustomPrompt="1"/>
          </p:nvPr>
        </p:nvSpPr>
        <p:spPr>
          <a:xfrm>
            <a:off x="561107" y="1631308"/>
            <a:ext cx="4147527" cy="781171"/>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5" name="TextBox 14"/>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5"/>
          <p:cNvSpPr>
            <a:spLocks noGrp="1"/>
          </p:cNvSpPr>
          <p:nvPr>
            <p:ph type="body" sz="quarter" idx="13" hasCustomPrompt="1"/>
          </p:nvPr>
        </p:nvSpPr>
        <p:spPr>
          <a:xfrm>
            <a:off x="561107" y="2494715"/>
            <a:ext cx="4147527" cy="781171"/>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2</a:t>
            </a:r>
          </a:p>
        </p:txBody>
      </p:sp>
      <p:sp>
        <p:nvSpPr>
          <p:cNvPr id="11" name="Text Placeholder 8"/>
          <p:cNvSpPr>
            <a:spLocks noGrp="1"/>
          </p:cNvSpPr>
          <p:nvPr>
            <p:ph type="body" sz="quarter" idx="14" hasCustomPrompt="1"/>
          </p:nvPr>
        </p:nvSpPr>
        <p:spPr>
          <a:xfrm>
            <a:off x="561107" y="3420591"/>
            <a:ext cx="4147527" cy="781171"/>
          </a:xfrm>
          <a:solidFill>
            <a:schemeClr val="accent3"/>
          </a:solidFill>
        </p:spPr>
        <p:txBody>
          <a:bodyPr vert="horz" wrap="none" lIns="72000" tIns="18000" rIns="72000" bIns="18000" rtlCol="0" anchor="ctr">
            <a:spAutoFit/>
          </a:bodyPr>
          <a:lstStyle>
            <a:lvl1pPr marL="0" indent="0" algn="l">
              <a:buFontTx/>
              <a:buNone/>
              <a:defRPr lang="en-US" sz="4400" b="1" dirty="0" smtClean="0">
                <a:solidFill>
                  <a:schemeClr val="bg1"/>
                </a:solidFill>
                <a:latin typeface="+mj-lt"/>
              </a:defRPr>
            </a:lvl1pPr>
          </a:lstStyle>
          <a:p>
            <a:pPr lvl="0">
              <a:spcBef>
                <a:spcPct val="0"/>
              </a:spcBef>
              <a:buNone/>
            </a:pPr>
            <a:r>
              <a:rPr lang="en-US" dirty="0"/>
              <a:t>Sentence line 3</a:t>
            </a:r>
          </a:p>
        </p:txBody>
      </p:sp>
      <p:sp>
        <p:nvSpPr>
          <p:cNvPr id="16" name="Text Placeholder 13"/>
          <p:cNvSpPr>
            <a:spLocks noGrp="1"/>
          </p:cNvSpPr>
          <p:nvPr>
            <p:ph type="body" sz="quarter" idx="15" hasCustomPrompt="1"/>
          </p:nvPr>
        </p:nvSpPr>
        <p:spPr>
          <a:xfrm>
            <a:off x="561107" y="4310118"/>
            <a:ext cx="4147527" cy="781171"/>
          </a:xfrm>
          <a:solidFill>
            <a:schemeClr val="accent3"/>
          </a:solidFill>
        </p:spPr>
        <p:txBody>
          <a:bodyPr vert="horz" wrap="none" lIns="72000" tIns="18000" rIns="72000" bIns="18000" rtlCol="0" anchor="ctr">
            <a:spAutoFit/>
          </a:bodyPr>
          <a:lstStyle>
            <a:lvl1pPr marL="0" indent="0" algn="l">
              <a:buFontTx/>
              <a:buNone/>
              <a:defRPr lang="en-US" sz="44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lvl="0">
              <a:spcBef>
                <a:spcPct val="0"/>
              </a:spcBef>
              <a:buNone/>
            </a:pPr>
            <a:r>
              <a:rPr lang="en-US" dirty="0"/>
              <a:t>Sentence line 4</a:t>
            </a:r>
          </a:p>
        </p:txBody>
      </p:sp>
      <p:sp>
        <p:nvSpPr>
          <p:cNvPr id="17" name="Text Placeholder 5"/>
          <p:cNvSpPr>
            <a:spLocks noGrp="1"/>
          </p:cNvSpPr>
          <p:nvPr>
            <p:ph type="body" sz="quarter" idx="16" hasCustomPrompt="1"/>
          </p:nvPr>
        </p:nvSpPr>
        <p:spPr>
          <a:xfrm>
            <a:off x="561107" y="1597400"/>
            <a:ext cx="4147527" cy="781171"/>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654" y="6912538"/>
            <a:ext cx="2285329" cy="385200"/>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a:solidFill>
                <a:schemeClr val="bg1"/>
              </a:solidFill>
              <a:latin typeface="Segoe UI Light" panose="020B0502040204020203" pitchFamily="34" charset="0"/>
            </a:endParaRPr>
          </a:p>
        </p:txBody>
      </p:sp>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900" dirty="0">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202" y="747330"/>
            <a:ext cx="3756187" cy="598488"/>
          </a:xfrm>
          <a:prstGeom prst="rect">
            <a:avLst/>
          </a:prstGeom>
          <a:solidFill>
            <a:schemeClr val="accent3"/>
          </a:solidFill>
        </p:spPr>
        <p:txBody>
          <a:bodyPr wrap="non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8"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3C1BFC78-E88D-4C05-A76A-C8BE3625E588}"/>
              </a:ext>
            </a:extLst>
          </p:cNvPr>
          <p:cNvSpPr txBox="1"/>
          <p:nvPr userDrawn="1"/>
        </p:nvSpPr>
        <p:spPr bwMode="gray">
          <a:xfrm>
            <a:off x="159362" y="7380288"/>
            <a:ext cx="4896000" cy="180975"/>
          </a:xfrm>
          <a:prstGeom prst="rect">
            <a:avLst/>
          </a:prstGeom>
          <a:noFill/>
        </p:spPr>
        <p:txBody>
          <a:bodyPr wrap="none" lIns="0" tIns="0" rIns="0" bIns="0" rtlCol="0" anchor="ctr">
            <a:noAutofit/>
          </a:bodyPr>
          <a:lstStyle/>
          <a:p>
            <a:pPr lvl="0">
              <a:lnSpc>
                <a:spcPct val="110000"/>
              </a:lnSpc>
              <a:spcBef>
                <a:spcPts val="2400"/>
              </a:spcBef>
              <a:buClr>
                <a:schemeClr val="bg2"/>
              </a:buClr>
            </a:pPr>
            <a:r>
              <a:rPr lang="en-GB" sz="800" dirty="0">
                <a:solidFill>
                  <a:schemeClr val="bg1"/>
                </a:solidFill>
                <a:latin typeface="Calibri" pitchFamily="34" charset="0"/>
              </a:rPr>
              <a:t>© 20</a:t>
            </a:r>
            <a:r>
              <a:rPr lang="sr-Latn-RS" sz="800" dirty="0">
                <a:solidFill>
                  <a:schemeClr val="bg1"/>
                </a:solidFill>
                <a:latin typeface="Calibri" pitchFamily="34" charset="0"/>
              </a:rPr>
              <a:t>21</a:t>
            </a:r>
            <a:r>
              <a:rPr lang="en-GB" sz="800" dirty="0">
                <a:solidFill>
                  <a:schemeClr val="bg1"/>
                </a:solidFill>
                <a:latin typeface="Calibri" pitchFamily="34" charset="0"/>
              </a:rPr>
              <a:t> Ipsos. | </a:t>
            </a:r>
            <a:r>
              <a:rPr lang="sr-Latn-RS" sz="800" dirty="0">
                <a:solidFill>
                  <a:schemeClr val="bg1"/>
                </a:solidFill>
                <a:latin typeface="Calibri" pitchFamily="34" charset="0"/>
              </a:rPr>
              <a:t>Javna okupljanja </a:t>
            </a:r>
            <a:r>
              <a:rPr lang="en-US" sz="800" dirty="0">
                <a:solidFill>
                  <a:schemeClr val="bg1"/>
                </a:solidFill>
                <a:latin typeface="Calibri" pitchFamily="34" charset="0"/>
              </a:rPr>
              <a:t>| </a:t>
            </a:r>
            <a:r>
              <a:rPr lang="sr-Latn-RS" sz="800" dirty="0">
                <a:solidFill>
                  <a:schemeClr val="bg1"/>
                </a:solidFill>
                <a:latin typeface="Calibri" pitchFamily="34" charset="0"/>
              </a:rPr>
              <a:t>Javno mnjenje Crne Gore </a:t>
            </a:r>
            <a:r>
              <a:rPr lang="en-US" sz="800" dirty="0">
                <a:solidFill>
                  <a:schemeClr val="bg1"/>
                </a:solidFill>
                <a:latin typeface="Calibri" pitchFamily="34" charset="0"/>
              </a:rPr>
              <a:t>|</a:t>
            </a:r>
            <a:r>
              <a:rPr lang="sr-Latn-RS" sz="800" dirty="0">
                <a:solidFill>
                  <a:schemeClr val="bg1"/>
                </a:solidFill>
                <a:latin typeface="Calibri" pitchFamily="34" charset="0"/>
              </a:rPr>
              <a:t> April 2021</a:t>
            </a:r>
            <a:endParaRPr lang="en-GB" sz="800" dirty="0">
              <a:solidFill>
                <a:schemeClr val="bg1"/>
              </a:solidFill>
            </a:endParaRPr>
          </a:p>
        </p:txBody>
      </p:sp>
      <p:pic>
        <p:nvPicPr>
          <p:cNvPr id="11" name="Picture 10">
            <a:extLst>
              <a:ext uri="{FF2B5EF4-FFF2-40B4-BE49-F238E27FC236}">
                <a16:creationId xmlns:a16="http://schemas.microsoft.com/office/drawing/2014/main" id="{ECD494F0-87F4-4AAF-B173-7D21F4AAF9F5}"/>
              </a:ext>
            </a:extLst>
          </p:cNvPr>
          <p:cNvPicPr>
            <a:picLocks noChangeAspect="1"/>
          </p:cNvPicPr>
          <p:nvPr userDrawn="1"/>
        </p:nvPicPr>
        <p:blipFill>
          <a:blip r:embed="rId57" cstate="print">
            <a:extLst>
              <a:ext uri="{28A0092B-C50C-407E-A947-70E740481C1C}">
                <a14:useLocalDpi xmlns:a14="http://schemas.microsoft.com/office/drawing/2010/main" val="0"/>
              </a:ext>
            </a:extLst>
          </a:blip>
          <a:stretch>
            <a:fillRect/>
          </a:stretch>
        </p:blipFill>
        <p:spPr>
          <a:xfrm>
            <a:off x="12461624" y="251255"/>
            <a:ext cx="710607" cy="648631"/>
          </a:xfrm>
          <a:prstGeom prst="rect">
            <a:avLst/>
          </a:prstGeom>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4" r:id="rId5"/>
    <p:sldLayoutId id="2147483875" r:id="rId6"/>
    <p:sldLayoutId id="2147483883" r:id="rId7"/>
    <p:sldLayoutId id="2147483671" r:id="rId8"/>
    <p:sldLayoutId id="2147483672" r:id="rId9"/>
    <p:sldLayoutId id="2147483867" r:id="rId10"/>
    <p:sldLayoutId id="2147483882" r:id="rId11"/>
    <p:sldLayoutId id="2147483650" r:id="rId12"/>
    <p:sldLayoutId id="2147483673" r:id="rId13"/>
    <p:sldLayoutId id="2147483659" r:id="rId14"/>
    <p:sldLayoutId id="2147483674" r:id="rId15"/>
    <p:sldLayoutId id="2147483896" r:id="rId16"/>
    <p:sldLayoutId id="2147483662" r:id="rId17"/>
    <p:sldLayoutId id="2147483675" r:id="rId18"/>
    <p:sldLayoutId id="2147483660" r:id="rId19"/>
    <p:sldLayoutId id="2147483676" r:id="rId20"/>
    <p:sldLayoutId id="2147483663" r:id="rId21"/>
    <p:sldLayoutId id="2147483678" r:id="rId22"/>
    <p:sldLayoutId id="2147483664" r:id="rId23"/>
    <p:sldLayoutId id="2147483677" r:id="rId24"/>
    <p:sldLayoutId id="2147483665" r:id="rId25"/>
    <p:sldLayoutId id="2147483679" r:id="rId26"/>
    <p:sldLayoutId id="2147483666" r:id="rId27"/>
    <p:sldLayoutId id="2147483680" r:id="rId28"/>
    <p:sldLayoutId id="2147483775" r:id="rId29"/>
    <p:sldLayoutId id="2147483776" r:id="rId30"/>
    <p:sldLayoutId id="2147483777" r:id="rId31"/>
    <p:sldLayoutId id="2147483778" r:id="rId32"/>
    <p:sldLayoutId id="2147483667" r:id="rId33"/>
    <p:sldLayoutId id="2147483681" r:id="rId34"/>
    <p:sldLayoutId id="2147483668" r:id="rId35"/>
    <p:sldLayoutId id="2147483682" r:id="rId36"/>
    <p:sldLayoutId id="2147483669" r:id="rId37"/>
    <p:sldLayoutId id="2147483683" r:id="rId38"/>
    <p:sldLayoutId id="2147483905" r:id="rId39"/>
    <p:sldLayoutId id="2147483906" r:id="rId40"/>
    <p:sldLayoutId id="2147483908" r:id="rId41"/>
    <p:sldLayoutId id="2147483907" r:id="rId42"/>
    <p:sldLayoutId id="2147483909" r:id="rId43"/>
    <p:sldLayoutId id="2147483713" r:id="rId44"/>
    <p:sldLayoutId id="2147483916" r:id="rId45"/>
    <p:sldLayoutId id="2147483917" r:id="rId46"/>
    <p:sldLayoutId id="2147483915" r:id="rId47"/>
    <p:sldLayoutId id="2147483884" r:id="rId48"/>
    <p:sldLayoutId id="2147483888" r:id="rId49"/>
    <p:sldLayoutId id="2147483889" r:id="rId50"/>
    <p:sldLayoutId id="2147483860" r:id="rId51"/>
    <p:sldLayoutId id="2147483901" r:id="rId52"/>
    <p:sldLayoutId id="2147483919" r:id="rId53"/>
    <p:sldLayoutId id="2147483923" r:id="rId54"/>
    <p:sldLayoutId id="2147484048" r:id="rId55"/>
  </p:sldLayoutIdLst>
  <p:transition>
    <p:fade/>
  </p:transition>
  <p:hf hdr="0" ftr="0" dt="0"/>
  <p:txStyles>
    <p:titleStyle>
      <a:lvl1pPr algn="ctr" defTabSz="1051802" rtl="0" eaLnBrk="1" latinLnBrk="0" hangingPunct="1">
        <a:lnSpc>
          <a:spcPts val="4100"/>
        </a:lnSpc>
        <a:spcBef>
          <a:spcPts val="0"/>
        </a:spcBef>
        <a:buNone/>
        <a:defRPr lang="en-GB" sz="36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3.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6.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3.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9.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20.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3.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23.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53.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5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3.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0.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1.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3.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F3F839-2E46-594B-B4AF-FB52D3F17CBA}"/>
              </a:ext>
            </a:extLst>
          </p:cNvPr>
          <p:cNvSpPr>
            <a:spLocks noGrp="1"/>
          </p:cNvSpPr>
          <p:nvPr>
            <p:ph type="body" sz="quarter" idx="10"/>
          </p:nvPr>
        </p:nvSpPr>
        <p:spPr/>
        <p:txBody>
          <a:bodyPr/>
          <a:lstStyle/>
          <a:p>
            <a:endParaRPr lang="en-ME"/>
          </a:p>
        </p:txBody>
      </p:sp>
      <p:pic>
        <p:nvPicPr>
          <p:cNvPr id="8" name="Picture 7">
            <a:extLst>
              <a:ext uri="{FF2B5EF4-FFF2-40B4-BE49-F238E27FC236}">
                <a16:creationId xmlns:a16="http://schemas.microsoft.com/office/drawing/2014/main" id="{57138058-7E96-7D4A-ACA7-A2E83EA85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9" y="427831"/>
            <a:ext cx="13251316" cy="6956941"/>
          </a:xfrm>
          <a:prstGeom prst="rect">
            <a:avLst/>
          </a:prstGeom>
        </p:spPr>
      </p:pic>
      <p:sp>
        <p:nvSpPr>
          <p:cNvPr id="9" name="TextBox 8">
            <a:extLst>
              <a:ext uri="{FF2B5EF4-FFF2-40B4-BE49-F238E27FC236}">
                <a16:creationId xmlns:a16="http://schemas.microsoft.com/office/drawing/2014/main" id="{F67C95FD-F5B3-0349-962A-389150B42174}"/>
              </a:ext>
            </a:extLst>
          </p:cNvPr>
          <p:cNvSpPr txBox="1"/>
          <p:nvPr/>
        </p:nvSpPr>
        <p:spPr>
          <a:xfrm>
            <a:off x="5957887" y="4999831"/>
            <a:ext cx="1208703" cy="325543"/>
          </a:xfrm>
          <a:prstGeom prst="rect">
            <a:avLst/>
          </a:prstGeom>
          <a:solidFill>
            <a:schemeClr val="tx2"/>
          </a:solidFill>
        </p:spPr>
        <p:txBody>
          <a:bodyPr wrap="square" lIns="72000" tIns="36000" rIns="72000" bIns="36000" rtlCol="0">
            <a:spAutoFit/>
          </a:bodyPr>
          <a:lstStyle/>
          <a:p>
            <a:pPr>
              <a:lnSpc>
                <a:spcPct val="110000"/>
              </a:lnSpc>
              <a:spcBef>
                <a:spcPts val="2400"/>
              </a:spcBef>
              <a:buClr>
                <a:schemeClr val="bg2"/>
              </a:buClr>
            </a:pPr>
            <a:r>
              <a:rPr lang="en-US" sz="1600" b="1" dirty="0">
                <a:solidFill>
                  <a:schemeClr val="bg1"/>
                </a:solidFill>
              </a:rPr>
              <a:t>April</a:t>
            </a:r>
            <a:r>
              <a:rPr lang="sr-Latn-RS" sz="1600" b="1" dirty="0">
                <a:solidFill>
                  <a:schemeClr val="bg1"/>
                </a:solidFill>
              </a:rPr>
              <a:t> 202</a:t>
            </a:r>
            <a:r>
              <a:rPr lang="en-US" sz="1600" b="1" dirty="0">
                <a:solidFill>
                  <a:schemeClr val="bg1"/>
                </a:solidFill>
              </a:rPr>
              <a:t>1</a:t>
            </a:r>
            <a:r>
              <a:rPr lang="sr-Latn-RS" sz="1600" b="1" dirty="0">
                <a:solidFill>
                  <a:schemeClr val="bg1"/>
                </a:solidFill>
              </a:rPr>
              <a:t>.</a:t>
            </a:r>
          </a:p>
        </p:txBody>
      </p:sp>
    </p:spTree>
    <p:extLst>
      <p:ext uri="{BB962C8B-B14F-4D97-AF65-F5344CB8AC3E}">
        <p14:creationId xmlns:p14="http://schemas.microsoft.com/office/powerpoint/2010/main" val="19976461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9792904" cy="598488"/>
          </a:xfrm>
          <a:solidFill>
            <a:srgbClr val="FF585D"/>
          </a:solidFill>
        </p:spPr>
        <p:txBody>
          <a:bodyPr/>
          <a:lstStyle/>
          <a:p>
            <a:r>
              <a:rPr lang="sr-Latn-RS" dirty="0"/>
              <a:t>MOGUĆNOST PROMJENE PUTEM PROTESTA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191019" y="6764941"/>
            <a:ext cx="8129067"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U kojim oblastima javna okupljanja/protesti mogu da doprinesu promjenama u najvećoj mjeri?</a:t>
            </a:r>
            <a:endParaRPr lang="en-US" sz="14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19" y="7072025"/>
            <a:ext cx="130820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Baze:</a:t>
            </a:r>
            <a:r>
              <a:rPr lang="en-US" sz="1400" dirty="0">
                <a:solidFill>
                  <a:schemeClr val="tx1">
                    <a:lumMod val="75000"/>
                    <a:lumOff val="25000"/>
                  </a:schemeClr>
                </a:solidFill>
              </a:rPr>
              <a:t> </a:t>
            </a:r>
            <a:r>
              <a:rPr lang="sr-Latn-RS" sz="1400" dirty="0">
                <a:solidFill>
                  <a:schemeClr val="tx1">
                    <a:lumMod val="75000"/>
                    <a:lumOff val="25000"/>
                  </a:schemeClr>
                </a:solidFill>
              </a:rPr>
              <a:t>Ukupna</a:t>
            </a:r>
            <a:r>
              <a:rPr lang="en-US" sz="1400" dirty="0">
                <a:solidFill>
                  <a:schemeClr val="tx1">
                    <a:lumMod val="75000"/>
                    <a:lumOff val="25000"/>
                  </a:schemeClr>
                </a:solidFill>
              </a:rPr>
              <a:t> </a:t>
            </a:r>
            <a:r>
              <a:rPr lang="sr-Latn-RS" sz="1400" dirty="0">
                <a:solidFill>
                  <a:schemeClr val="tx1">
                    <a:lumMod val="75000"/>
                    <a:lumOff val="25000"/>
                  </a:schemeClr>
                </a:solidFill>
              </a:rPr>
              <a:t>ciljna</a:t>
            </a:r>
            <a:r>
              <a:rPr lang="en-US" sz="1400" dirty="0">
                <a:solidFill>
                  <a:schemeClr val="tx1">
                    <a:lumMod val="75000"/>
                    <a:lumOff val="25000"/>
                  </a:schemeClr>
                </a:solidFill>
              </a:rPr>
              <a:t> </a:t>
            </a:r>
            <a:r>
              <a:rPr lang="sr-Latn-RS" sz="1400" dirty="0">
                <a:solidFill>
                  <a:schemeClr val="tx1">
                    <a:lumMod val="75000"/>
                    <a:lumOff val="25000"/>
                  </a:schemeClr>
                </a:solidFill>
              </a:rPr>
              <a:t>populacija; Oni koji smatraju da javna okupljanja/protesti zaista mogu da doprinesu bilo kakvim promjenama u društvu (65% od ciljne populacije) </a:t>
            </a: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688256"/>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Dvije trećine građana Crne Gore vjeruje da se protestima može doći do promjene u društvu. Od tih građana, skoro polovina vidi mogućnost političkih promjena, dok nešto više od četvrtine zaštitu životne sredine.  </a:t>
            </a:r>
            <a:endParaRPr lang="en-US" sz="2000" dirty="0"/>
          </a:p>
        </p:txBody>
      </p:sp>
      <p:sp>
        <p:nvSpPr>
          <p:cNvPr id="15" name="TextBox 14">
            <a:extLst>
              <a:ext uri="{FF2B5EF4-FFF2-40B4-BE49-F238E27FC236}">
                <a16:creationId xmlns:a16="http://schemas.microsoft.com/office/drawing/2014/main" id="{0B1AFBC0-AD23-4A8E-B16A-17DE5BC2F75C}"/>
              </a:ext>
            </a:extLst>
          </p:cNvPr>
          <p:cNvSpPr txBox="1"/>
          <p:nvPr/>
        </p:nvSpPr>
        <p:spPr>
          <a:xfrm>
            <a:off x="191019" y="6450528"/>
            <a:ext cx="91196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Da li smatrate da javna okupljanja/protesti zaista mogu da doprinesu bilo kakvim promjenama u društvu?</a:t>
            </a:r>
          </a:p>
        </p:txBody>
      </p:sp>
      <p:graphicFrame>
        <p:nvGraphicFramePr>
          <p:cNvPr id="18" name="Content Placeholder 6">
            <a:extLst>
              <a:ext uri="{FF2B5EF4-FFF2-40B4-BE49-F238E27FC236}">
                <a16:creationId xmlns:a16="http://schemas.microsoft.com/office/drawing/2014/main" id="{994A33C3-7DD3-4ACA-8C68-2B828C3A02D4}"/>
              </a:ext>
            </a:extLst>
          </p:cNvPr>
          <p:cNvGraphicFramePr>
            <a:graphicFrameLocks/>
          </p:cNvGraphicFramePr>
          <p:nvPr>
            <p:extLst>
              <p:ext uri="{D42A27DB-BD31-4B8C-83A1-F6EECF244321}">
                <p14:modId xmlns:p14="http://schemas.microsoft.com/office/powerpoint/2010/main" val="92516696"/>
              </p:ext>
            </p:extLst>
          </p:nvPr>
        </p:nvGraphicFramePr>
        <p:xfrm>
          <a:off x="623887" y="2637708"/>
          <a:ext cx="5331553" cy="3482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1">
            <a:extLst>
              <a:ext uri="{FF2B5EF4-FFF2-40B4-BE49-F238E27FC236}">
                <a16:creationId xmlns:a16="http://schemas.microsoft.com/office/drawing/2014/main" id="{D2496368-1A1F-4B52-978A-71A18573E177}"/>
              </a:ext>
            </a:extLst>
          </p:cNvPr>
          <p:cNvGraphicFramePr>
            <a:graphicFrameLocks noGrp="1"/>
          </p:cNvGraphicFramePr>
          <p:nvPr>
            <p:ph sz="quarter" idx="10"/>
            <p:extLst>
              <p:ext uri="{D42A27DB-BD31-4B8C-83A1-F6EECF244321}">
                <p14:modId xmlns:p14="http://schemas.microsoft.com/office/powerpoint/2010/main" val="2398353588"/>
              </p:ext>
            </p:extLst>
          </p:nvPr>
        </p:nvGraphicFramePr>
        <p:xfrm>
          <a:off x="4981575" y="2637707"/>
          <a:ext cx="8458200" cy="3812821"/>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Right 4">
            <a:extLst>
              <a:ext uri="{FF2B5EF4-FFF2-40B4-BE49-F238E27FC236}">
                <a16:creationId xmlns:a16="http://schemas.microsoft.com/office/drawing/2014/main" id="{28F390EE-B423-4576-A962-5ADBEE9BE73C}"/>
              </a:ext>
            </a:extLst>
          </p:cNvPr>
          <p:cNvSpPr/>
          <p:nvPr/>
        </p:nvSpPr>
        <p:spPr bwMode="gray">
          <a:xfrm>
            <a:off x="5189147" y="3441356"/>
            <a:ext cx="1155192" cy="678550"/>
          </a:xfrm>
          <a:prstGeom prst="rightArrow">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pic>
        <p:nvPicPr>
          <p:cNvPr id="11" name="Picture 10">
            <a:extLst>
              <a:ext uri="{FF2B5EF4-FFF2-40B4-BE49-F238E27FC236}">
                <a16:creationId xmlns:a16="http://schemas.microsoft.com/office/drawing/2014/main" id="{9FFA968B-88F0-3F48-9127-74B189960D29}"/>
              </a:ext>
            </a:extLst>
          </p:cNvPr>
          <p:cNvPicPr>
            <a:picLocks noChangeAspect="1"/>
          </p:cNvPicPr>
          <p:nvPr/>
        </p:nvPicPr>
        <p:blipFill>
          <a:blip r:embed="rId4"/>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251697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9965900" cy="598488"/>
          </a:xfrm>
          <a:solidFill>
            <a:srgbClr val="FF585D"/>
          </a:solidFill>
        </p:spPr>
        <p:txBody>
          <a:bodyPr/>
          <a:lstStyle/>
          <a:p>
            <a:r>
              <a:rPr lang="sr-Latn-RS" dirty="0"/>
              <a:t>SPREMNOST ZA PRIKLJUČENJE PROTESTIMA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216929" y="6754730"/>
            <a:ext cx="1077015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Kako biste ocijenili u kojoj mjeri ste spremni da se pridružite određenim javnim okupljanjima/protestima, čiji cilj opravdavate?</a:t>
            </a:r>
            <a:endParaRPr lang="en-US" sz="14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20" y="7072025"/>
            <a:ext cx="26426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sr-Latn-RS" sz="1400" dirty="0">
                <a:solidFill>
                  <a:schemeClr val="tx1">
                    <a:lumMod val="75000"/>
                    <a:lumOff val="25000"/>
                  </a:schemeClr>
                </a:solidFill>
              </a:rPr>
              <a:t>Ukupna ciljna populacija</a:t>
            </a: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688256"/>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Prisutna je potpuna polarizacija po pitanju spremnosti za priključenje protestima ukoliko bi se pronašao cilj koji bi ih opravdavao, pa gotovo podjednak procenat građana Crne Gore i jeste i nije za takvu opciju. </a:t>
            </a:r>
            <a:endParaRPr lang="en-US" sz="2000" dirty="0"/>
          </a:p>
        </p:txBody>
      </p:sp>
      <p:graphicFrame>
        <p:nvGraphicFramePr>
          <p:cNvPr id="9" name="Content Placeholder 10">
            <a:extLst>
              <a:ext uri="{FF2B5EF4-FFF2-40B4-BE49-F238E27FC236}">
                <a16:creationId xmlns:a16="http://schemas.microsoft.com/office/drawing/2014/main" id="{0B4E3B69-0FE2-4EA5-8756-FAA987B16BFB}"/>
              </a:ext>
            </a:extLst>
          </p:cNvPr>
          <p:cNvGraphicFramePr>
            <a:graphicFrameLocks noGrp="1"/>
          </p:cNvGraphicFramePr>
          <p:nvPr>
            <p:ph sz="quarter" idx="10"/>
            <p:extLst>
              <p:ext uri="{D42A27DB-BD31-4B8C-83A1-F6EECF244321}">
                <p14:modId xmlns:p14="http://schemas.microsoft.com/office/powerpoint/2010/main" val="1777635431"/>
              </p:ext>
            </p:extLst>
          </p:nvPr>
        </p:nvGraphicFramePr>
        <p:xfrm>
          <a:off x="2147887" y="2161219"/>
          <a:ext cx="9394295" cy="43456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A26BF3C9-D397-B14D-BA5F-5F09977DED73}"/>
              </a:ext>
            </a:extLst>
          </p:cNvPr>
          <p:cNvPicPr>
            <a:picLocks noChangeAspect="1"/>
          </p:cNvPicPr>
          <p:nvPr/>
        </p:nvPicPr>
        <p:blipFill>
          <a:blip r:embed="rId3"/>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71130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10996117" cy="598488"/>
          </a:xfrm>
          <a:solidFill>
            <a:srgbClr val="FF585D"/>
          </a:solidFill>
        </p:spPr>
        <p:txBody>
          <a:bodyPr/>
          <a:lstStyle/>
          <a:p>
            <a:r>
              <a:rPr lang="sr-Latn-RS" dirty="0"/>
              <a:t>PREFERIRANI CILJEVI I ORGANIZATORI PROTESTA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191019" y="6764941"/>
            <a:ext cx="103388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Kojim takvim javnim okupljanjima biste sve bili spremni da se pridružite u odnosu na organizatora njihovog okupljanja?</a:t>
            </a:r>
            <a:endParaRPr lang="en-US" sz="14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19" y="7072025"/>
            <a:ext cx="89672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sr-Latn-RS" sz="1400" dirty="0">
                <a:solidFill>
                  <a:schemeClr val="tx1">
                    <a:lumMod val="75000"/>
                    <a:lumOff val="25000"/>
                  </a:schemeClr>
                </a:solidFill>
              </a:rPr>
              <a:t> Oni koji su spremni da se pridruže određenim javnim okupljanjima/protestima (56% od ciljne populacije)</a:t>
            </a: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Najčešće spomenuti ciljevi su vezani za ekonomiju i ekologiju, dok se za političke ciljeve opredijelilo tri od deset onih građana koji bi bili spremni da učestvuju u protestima. Samonikli pokreti i građanske inicijative su najčešće spomenuti organizatori koje bi građani pratili, ali ni crkva, NVO sektor i sindikati nijesu daleko. </a:t>
            </a:r>
          </a:p>
        </p:txBody>
      </p:sp>
      <p:sp>
        <p:nvSpPr>
          <p:cNvPr id="15" name="TextBox 14">
            <a:extLst>
              <a:ext uri="{FF2B5EF4-FFF2-40B4-BE49-F238E27FC236}">
                <a16:creationId xmlns:a16="http://schemas.microsoft.com/office/drawing/2014/main" id="{0B1AFBC0-AD23-4A8E-B16A-17DE5BC2F75C}"/>
              </a:ext>
            </a:extLst>
          </p:cNvPr>
          <p:cNvSpPr txBox="1"/>
          <p:nvPr/>
        </p:nvSpPr>
        <p:spPr>
          <a:xfrm>
            <a:off x="191019" y="6450528"/>
            <a:ext cx="93482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Kojim takvim javnim okupljanjima biste sve bili spremni da se pridružite u odnosu na cilj njihovog okupljanja?</a:t>
            </a:r>
          </a:p>
        </p:txBody>
      </p:sp>
      <p:graphicFrame>
        <p:nvGraphicFramePr>
          <p:cNvPr id="14" name="Content Placeholder 11">
            <a:extLst>
              <a:ext uri="{FF2B5EF4-FFF2-40B4-BE49-F238E27FC236}">
                <a16:creationId xmlns:a16="http://schemas.microsoft.com/office/drawing/2014/main" id="{D2496368-1A1F-4B52-978A-71A18573E177}"/>
              </a:ext>
            </a:extLst>
          </p:cNvPr>
          <p:cNvGraphicFramePr>
            <a:graphicFrameLocks noGrp="1"/>
          </p:cNvGraphicFramePr>
          <p:nvPr>
            <p:ph sz="quarter" idx="10"/>
            <p:extLst>
              <p:ext uri="{D42A27DB-BD31-4B8C-83A1-F6EECF244321}">
                <p14:modId xmlns:p14="http://schemas.microsoft.com/office/powerpoint/2010/main" val="1351826147"/>
              </p:ext>
            </p:extLst>
          </p:nvPr>
        </p:nvGraphicFramePr>
        <p:xfrm>
          <a:off x="7024687" y="2408218"/>
          <a:ext cx="7315200" cy="4042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1">
            <a:extLst>
              <a:ext uri="{FF2B5EF4-FFF2-40B4-BE49-F238E27FC236}">
                <a16:creationId xmlns:a16="http://schemas.microsoft.com/office/drawing/2014/main" id="{C8B1FD45-D713-4CBC-9045-A87610B233A1}"/>
              </a:ext>
            </a:extLst>
          </p:cNvPr>
          <p:cNvGraphicFramePr>
            <a:graphicFrameLocks/>
          </p:cNvGraphicFramePr>
          <p:nvPr>
            <p:extLst>
              <p:ext uri="{D42A27DB-BD31-4B8C-83A1-F6EECF244321}">
                <p14:modId xmlns:p14="http://schemas.microsoft.com/office/powerpoint/2010/main" val="3709066426"/>
              </p:ext>
            </p:extLst>
          </p:nvPr>
        </p:nvGraphicFramePr>
        <p:xfrm>
          <a:off x="395287" y="2408218"/>
          <a:ext cx="7315200" cy="4065627"/>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75BBB9DD-A93B-1041-873C-31D0ECD07A7F}"/>
              </a:ext>
            </a:extLst>
          </p:cNvPr>
          <p:cNvPicPr>
            <a:picLocks noChangeAspect="1"/>
          </p:cNvPicPr>
          <p:nvPr/>
        </p:nvPicPr>
        <p:blipFill>
          <a:blip r:embed="rId4"/>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3947903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1F7C-4C56-4425-B2BF-26A61BA207C6}"/>
              </a:ext>
            </a:extLst>
          </p:cNvPr>
          <p:cNvSpPr>
            <a:spLocks noGrp="1"/>
          </p:cNvSpPr>
          <p:nvPr>
            <p:ph type="title"/>
          </p:nvPr>
        </p:nvSpPr>
        <p:spPr>
          <a:xfrm>
            <a:off x="395287" y="371658"/>
            <a:ext cx="10445326" cy="598488"/>
          </a:xfrm>
        </p:spPr>
        <p:txBody>
          <a:bodyPr/>
          <a:lstStyle/>
          <a:p>
            <a:r>
              <a:rPr lang="sr-Latn-RS" dirty="0"/>
              <a:t>RAZLOZI ZA MANJAK SPREMNOSTI ZA UČEŠĆE</a:t>
            </a:r>
            <a:endParaRPr lang="en-US" dirty="0"/>
          </a:p>
        </p:txBody>
      </p:sp>
      <p:sp>
        <p:nvSpPr>
          <p:cNvPr id="3" name="TextBox 2">
            <a:extLst>
              <a:ext uri="{FF2B5EF4-FFF2-40B4-BE49-F238E27FC236}">
                <a16:creationId xmlns:a16="http://schemas.microsoft.com/office/drawing/2014/main" id="{C4DE7131-2414-4F2A-AA68-EC83D644C392}"/>
              </a:ext>
            </a:extLst>
          </p:cNvPr>
          <p:cNvSpPr txBox="1"/>
          <p:nvPr/>
        </p:nvSpPr>
        <p:spPr>
          <a:xfrm>
            <a:off x="191019" y="6798759"/>
            <a:ext cx="68336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Zašto nijeste spremni da se pridružite javnim okupljanjima čiji cilj opravdavate?</a:t>
            </a:r>
            <a:endParaRPr lang="en-US" sz="1400" b="1" dirty="0"/>
          </a:p>
        </p:txBody>
      </p:sp>
      <p:sp>
        <p:nvSpPr>
          <p:cNvPr id="8" name="TextBox 7">
            <a:extLst>
              <a:ext uri="{FF2B5EF4-FFF2-40B4-BE49-F238E27FC236}">
                <a16:creationId xmlns:a16="http://schemas.microsoft.com/office/drawing/2014/main" id="{95A7D1CF-9D25-48BF-A757-273CD0B8ABE4}"/>
              </a:ext>
            </a:extLst>
          </p:cNvPr>
          <p:cNvSpPr txBox="1"/>
          <p:nvPr/>
        </p:nvSpPr>
        <p:spPr>
          <a:xfrm>
            <a:off x="191019" y="7072025"/>
            <a:ext cx="95006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pl-PL" sz="1400" dirty="0">
                <a:solidFill>
                  <a:schemeClr val="tx1">
                    <a:lumMod val="75000"/>
                    <a:lumOff val="25000"/>
                  </a:schemeClr>
                </a:solidFill>
              </a:rPr>
              <a:t> Oni koji nijesu spremni da se pridruže određenim javnim okupljanjima/protestima (41% od ciljne populacije)</a:t>
            </a:r>
            <a:endParaRPr lang="sr-Latn-RS" sz="1400" dirty="0">
              <a:solidFill>
                <a:schemeClr val="tx1">
                  <a:lumMod val="75000"/>
                  <a:lumOff val="25000"/>
                </a:schemeClr>
              </a:solidFill>
            </a:endParaRPr>
          </a:p>
        </p:txBody>
      </p:sp>
      <p:sp>
        <p:nvSpPr>
          <p:cNvPr id="13" name="TextBox 12">
            <a:extLst>
              <a:ext uri="{FF2B5EF4-FFF2-40B4-BE49-F238E27FC236}">
                <a16:creationId xmlns:a16="http://schemas.microsoft.com/office/drawing/2014/main" id="{B5AB0D7A-B4C7-4CB3-B61D-A2B4DC17FD0C}"/>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Najčešći razlog za manjak spremnosti za učešće leži u nedostatku uvjerenja da se javnim okupljanjima može nešto postići, dok se ističe i nepovjerenje prema interesima organizatora javnih okupljanja. Slično kao i u slučaju razloga za neučešće, jedna od deset osoba se brine da može trpjeti pritiske zbog učešća.</a:t>
            </a:r>
          </a:p>
        </p:txBody>
      </p:sp>
      <p:graphicFrame>
        <p:nvGraphicFramePr>
          <p:cNvPr id="9" name="Content Placeholder 11">
            <a:extLst>
              <a:ext uri="{FF2B5EF4-FFF2-40B4-BE49-F238E27FC236}">
                <a16:creationId xmlns:a16="http://schemas.microsoft.com/office/drawing/2014/main" id="{D1412A87-B083-438C-8ADD-F0187B562CF4}"/>
              </a:ext>
            </a:extLst>
          </p:cNvPr>
          <p:cNvGraphicFramePr>
            <a:graphicFrameLocks noGrp="1"/>
          </p:cNvGraphicFramePr>
          <p:nvPr>
            <p:ph sz="quarter" idx="10"/>
            <p:extLst>
              <p:ext uri="{D42A27DB-BD31-4B8C-83A1-F6EECF244321}">
                <p14:modId xmlns:p14="http://schemas.microsoft.com/office/powerpoint/2010/main" val="2873893989"/>
              </p:ext>
            </p:extLst>
          </p:nvPr>
        </p:nvGraphicFramePr>
        <p:xfrm>
          <a:off x="1157287" y="2251079"/>
          <a:ext cx="11658600" cy="434491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BE2BBB27-C596-8A46-9A71-62E3FE9588A1}"/>
              </a:ext>
            </a:extLst>
          </p:cNvPr>
          <p:cNvPicPr>
            <a:picLocks noChangeAspect="1"/>
          </p:cNvPicPr>
          <p:nvPr/>
        </p:nvPicPr>
        <p:blipFill>
          <a:blip r:embed="rId3"/>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1931424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1F7C-4C56-4425-B2BF-26A61BA207C6}"/>
              </a:ext>
            </a:extLst>
          </p:cNvPr>
          <p:cNvSpPr>
            <a:spLocks noGrp="1"/>
          </p:cNvSpPr>
          <p:nvPr>
            <p:ph type="title"/>
          </p:nvPr>
        </p:nvSpPr>
        <p:spPr>
          <a:xfrm>
            <a:off x="395287" y="371658"/>
            <a:ext cx="10039574" cy="598488"/>
          </a:xfrm>
        </p:spPr>
        <p:txBody>
          <a:bodyPr/>
          <a:lstStyle/>
          <a:p>
            <a:r>
              <a:rPr lang="sr-Latn-RS" dirty="0"/>
              <a:t>PRIJAVA JAVNOG OKUPLJANJA ILI PROTESTA</a:t>
            </a:r>
            <a:endParaRPr lang="en-US" dirty="0"/>
          </a:p>
        </p:txBody>
      </p:sp>
      <p:sp>
        <p:nvSpPr>
          <p:cNvPr id="3" name="TextBox 2">
            <a:extLst>
              <a:ext uri="{FF2B5EF4-FFF2-40B4-BE49-F238E27FC236}">
                <a16:creationId xmlns:a16="http://schemas.microsoft.com/office/drawing/2014/main" id="{C4DE7131-2414-4F2A-AA68-EC83D644C392}"/>
              </a:ext>
            </a:extLst>
          </p:cNvPr>
          <p:cNvSpPr txBox="1"/>
          <p:nvPr/>
        </p:nvSpPr>
        <p:spPr>
          <a:xfrm>
            <a:off x="191019" y="6798759"/>
            <a:ext cx="10039574"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nb-NO" sz="1400" b="1" dirty="0"/>
              <a:t>Ukoliko biste Vi poželjeli da organizujete javno okupljanje/protest da li znate kome treba prijaviti javno okupljanje?</a:t>
            </a:r>
            <a:endParaRPr lang="en-US" sz="1400" b="1" dirty="0"/>
          </a:p>
        </p:txBody>
      </p:sp>
      <p:sp>
        <p:nvSpPr>
          <p:cNvPr id="8" name="TextBox 7">
            <a:extLst>
              <a:ext uri="{FF2B5EF4-FFF2-40B4-BE49-F238E27FC236}">
                <a16:creationId xmlns:a16="http://schemas.microsoft.com/office/drawing/2014/main" id="{95A7D1CF-9D25-48BF-A757-273CD0B8ABE4}"/>
              </a:ext>
            </a:extLst>
          </p:cNvPr>
          <p:cNvSpPr txBox="1"/>
          <p:nvPr/>
        </p:nvSpPr>
        <p:spPr>
          <a:xfrm>
            <a:off x="191020" y="7072025"/>
            <a:ext cx="25664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pl-PL" sz="1400" dirty="0">
                <a:solidFill>
                  <a:schemeClr val="tx1">
                    <a:lumMod val="75000"/>
                    <a:lumOff val="25000"/>
                  </a:schemeClr>
                </a:solidFill>
              </a:rPr>
              <a:t> Ukupna ciljna populacija</a:t>
            </a:r>
            <a:endParaRPr lang="sr-Latn-RS" sz="1400" dirty="0">
              <a:solidFill>
                <a:schemeClr val="tx1">
                  <a:lumMod val="75000"/>
                  <a:lumOff val="25000"/>
                </a:schemeClr>
              </a:solidFill>
            </a:endParaRPr>
          </a:p>
        </p:txBody>
      </p:sp>
      <p:sp>
        <p:nvSpPr>
          <p:cNvPr id="13" name="TextBox 12">
            <a:extLst>
              <a:ext uri="{FF2B5EF4-FFF2-40B4-BE49-F238E27FC236}">
                <a16:creationId xmlns:a16="http://schemas.microsoft.com/office/drawing/2014/main" id="{B5AB0D7A-B4C7-4CB3-B61D-A2B4DC17FD0C}"/>
              </a:ext>
            </a:extLst>
          </p:cNvPr>
          <p:cNvSpPr txBox="1"/>
          <p:nvPr/>
        </p:nvSpPr>
        <p:spPr>
          <a:xfrm>
            <a:off x="395287" y="1098465"/>
            <a:ext cx="12649200" cy="688256"/>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Policija i MUP se ističu kao ključne institucije kojima treba prijaviti javna okupljanja ili proteste. Više od jedne trećine građana Crne Gore nije znalo ili željelo da jasan odgovor na ovo pitanje. </a:t>
            </a:r>
          </a:p>
        </p:txBody>
      </p:sp>
      <p:graphicFrame>
        <p:nvGraphicFramePr>
          <p:cNvPr id="9" name="Content Placeholder 11">
            <a:extLst>
              <a:ext uri="{FF2B5EF4-FFF2-40B4-BE49-F238E27FC236}">
                <a16:creationId xmlns:a16="http://schemas.microsoft.com/office/drawing/2014/main" id="{D1412A87-B083-438C-8ADD-F0187B562CF4}"/>
              </a:ext>
            </a:extLst>
          </p:cNvPr>
          <p:cNvGraphicFramePr>
            <a:graphicFrameLocks noGrp="1"/>
          </p:cNvGraphicFramePr>
          <p:nvPr>
            <p:ph sz="quarter" idx="10"/>
            <p:extLst>
              <p:ext uri="{D42A27DB-BD31-4B8C-83A1-F6EECF244321}">
                <p14:modId xmlns:p14="http://schemas.microsoft.com/office/powerpoint/2010/main" val="899585860"/>
              </p:ext>
            </p:extLst>
          </p:nvPr>
        </p:nvGraphicFramePr>
        <p:xfrm>
          <a:off x="890587" y="2117884"/>
          <a:ext cx="11658600" cy="434491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8406CD3C-920A-F648-B741-1F6EDCF53D49}"/>
              </a:ext>
            </a:extLst>
          </p:cNvPr>
          <p:cNvPicPr>
            <a:picLocks noChangeAspect="1"/>
          </p:cNvPicPr>
          <p:nvPr/>
        </p:nvPicPr>
        <p:blipFill>
          <a:blip r:embed="rId3"/>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397270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8577699" cy="598488"/>
          </a:xfrm>
          <a:solidFill>
            <a:srgbClr val="FF585D"/>
          </a:solidFill>
        </p:spPr>
        <p:txBody>
          <a:bodyPr/>
          <a:lstStyle/>
          <a:p>
            <a:r>
              <a:rPr lang="sr-Latn-RS" dirty="0"/>
              <a:t>ODNOS POLICIJE PREMA PROTESTIMA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191019" y="6674040"/>
            <a:ext cx="12624868" cy="463003"/>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200" b="1" dirty="0"/>
              <a:t>Na osnovu zakona policija ima mogućnost da zabrani održavanje prijavljenog javnog okupljanja/protesta zbog bezbjednosnih rizika. Na osnovu onoga što ste mogli da čujete i vidite, kako policija procjenjuje stepen rizika?</a:t>
            </a:r>
            <a:endParaRPr lang="en-US" sz="12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19" y="7106397"/>
            <a:ext cx="25664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pl-PL" sz="1400" dirty="0">
                <a:solidFill>
                  <a:schemeClr val="tx1">
                    <a:lumMod val="75000"/>
                    <a:lumOff val="25000"/>
                  </a:schemeClr>
                </a:solidFill>
              </a:rPr>
              <a:t>Ukupna ciljna populacija</a:t>
            </a:r>
            <a:endParaRPr lang="sr-Latn-RS" sz="1400" dirty="0">
              <a:solidFill>
                <a:schemeClr val="tx1">
                  <a:lumMod val="75000"/>
                  <a:lumOff val="25000"/>
                </a:schemeClr>
              </a:solidFill>
            </a:endParaRP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Na odnos policije prema protestima i protestantima se uglavnom blagonaklono gleda, a jako rasprostranjeno mišljenje je i da su suviše blagi u svojim procjenama bezbjednosnih rizika. Građani koji na policiju gledaju kao da je prestroga i pretjeruje sa silom su u manjini. </a:t>
            </a:r>
          </a:p>
        </p:txBody>
      </p:sp>
      <p:sp>
        <p:nvSpPr>
          <p:cNvPr id="15" name="TextBox 14">
            <a:extLst>
              <a:ext uri="{FF2B5EF4-FFF2-40B4-BE49-F238E27FC236}">
                <a16:creationId xmlns:a16="http://schemas.microsoft.com/office/drawing/2014/main" id="{0B1AFBC0-AD23-4A8E-B16A-17DE5BC2F75C}"/>
              </a:ext>
            </a:extLst>
          </p:cNvPr>
          <p:cNvSpPr txBox="1"/>
          <p:nvPr/>
        </p:nvSpPr>
        <p:spPr>
          <a:xfrm>
            <a:off x="191019" y="6405826"/>
            <a:ext cx="107198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Koja tvrdnja najbolje opisuje Vaš stav kada je u pitanju postupanje policijskih službenika na javnim okupljanjima/protestima?</a:t>
            </a:r>
          </a:p>
        </p:txBody>
      </p:sp>
      <p:graphicFrame>
        <p:nvGraphicFramePr>
          <p:cNvPr id="14" name="Content Placeholder 11">
            <a:extLst>
              <a:ext uri="{FF2B5EF4-FFF2-40B4-BE49-F238E27FC236}">
                <a16:creationId xmlns:a16="http://schemas.microsoft.com/office/drawing/2014/main" id="{D2496368-1A1F-4B52-978A-71A18573E177}"/>
              </a:ext>
            </a:extLst>
          </p:cNvPr>
          <p:cNvGraphicFramePr>
            <a:graphicFrameLocks noGrp="1"/>
          </p:cNvGraphicFramePr>
          <p:nvPr>
            <p:ph sz="quarter" idx="10"/>
            <p:extLst>
              <p:ext uri="{D42A27DB-BD31-4B8C-83A1-F6EECF244321}">
                <p14:modId xmlns:p14="http://schemas.microsoft.com/office/powerpoint/2010/main" val="4186015232"/>
              </p:ext>
            </p:extLst>
          </p:nvPr>
        </p:nvGraphicFramePr>
        <p:xfrm>
          <a:off x="6719887" y="2257338"/>
          <a:ext cx="6477000" cy="4042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1">
            <a:extLst>
              <a:ext uri="{FF2B5EF4-FFF2-40B4-BE49-F238E27FC236}">
                <a16:creationId xmlns:a16="http://schemas.microsoft.com/office/drawing/2014/main" id="{C8B1FD45-D713-4CBC-9045-A87610B233A1}"/>
              </a:ext>
            </a:extLst>
          </p:cNvPr>
          <p:cNvGraphicFramePr>
            <a:graphicFrameLocks/>
          </p:cNvGraphicFramePr>
          <p:nvPr>
            <p:extLst>
              <p:ext uri="{D42A27DB-BD31-4B8C-83A1-F6EECF244321}">
                <p14:modId xmlns:p14="http://schemas.microsoft.com/office/powerpoint/2010/main" val="4028883669"/>
              </p:ext>
            </p:extLst>
          </p:nvPr>
        </p:nvGraphicFramePr>
        <p:xfrm>
          <a:off x="395287" y="2272181"/>
          <a:ext cx="6934200" cy="4065627"/>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74847D83-61A8-5A48-932D-5F32E30ABF57}"/>
              </a:ext>
            </a:extLst>
          </p:cNvPr>
          <p:cNvPicPr>
            <a:picLocks noChangeAspect="1"/>
          </p:cNvPicPr>
          <p:nvPr/>
        </p:nvPicPr>
        <p:blipFill>
          <a:blip r:embed="rId4"/>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264500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9816692" cy="598488"/>
          </a:xfrm>
          <a:solidFill>
            <a:srgbClr val="FF585D"/>
          </a:solidFill>
        </p:spPr>
        <p:txBody>
          <a:bodyPr/>
          <a:lstStyle/>
          <a:p>
            <a:r>
              <a:rPr lang="sr-Latn-RS" dirty="0"/>
              <a:t>OPASNOST OD KORONA VIRUSA I PROTESTI</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216929" y="6754729"/>
            <a:ext cx="558855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U kojoj mjeri su protesti opasnost za dalje širenje korona virusa?</a:t>
            </a:r>
            <a:endParaRPr lang="en-US" sz="14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20" y="7072025"/>
            <a:ext cx="26426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sr-Latn-RS" sz="1400" dirty="0">
                <a:solidFill>
                  <a:schemeClr val="tx1">
                    <a:lumMod val="75000"/>
                    <a:lumOff val="25000"/>
                  </a:schemeClr>
                </a:solidFill>
              </a:rPr>
              <a:t>Ukupna ciljna populacija</a:t>
            </a: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688256"/>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Više od tri četvrtine građana Crne Gore vidi proteste kao opasnost za širenje korona virusa, dok čak dvije trećine ih ističe kao veliku opasnost. Za samo jednog od deset građana protesti nijesu opasni u tom pogledu. </a:t>
            </a:r>
          </a:p>
        </p:txBody>
      </p:sp>
      <p:graphicFrame>
        <p:nvGraphicFramePr>
          <p:cNvPr id="9" name="Content Placeholder 10">
            <a:extLst>
              <a:ext uri="{FF2B5EF4-FFF2-40B4-BE49-F238E27FC236}">
                <a16:creationId xmlns:a16="http://schemas.microsoft.com/office/drawing/2014/main" id="{0B4E3B69-0FE2-4EA5-8756-FAA987B16BFB}"/>
              </a:ext>
            </a:extLst>
          </p:cNvPr>
          <p:cNvGraphicFramePr>
            <a:graphicFrameLocks noGrp="1"/>
          </p:cNvGraphicFramePr>
          <p:nvPr>
            <p:ph sz="quarter" idx="10"/>
            <p:extLst>
              <p:ext uri="{D42A27DB-BD31-4B8C-83A1-F6EECF244321}">
                <p14:modId xmlns:p14="http://schemas.microsoft.com/office/powerpoint/2010/main" val="1245431617"/>
              </p:ext>
            </p:extLst>
          </p:nvPr>
        </p:nvGraphicFramePr>
        <p:xfrm>
          <a:off x="2033151" y="2207719"/>
          <a:ext cx="9394295" cy="43456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2A912C79-3803-A840-A65F-86B5A912DF4A}"/>
              </a:ext>
            </a:extLst>
          </p:cNvPr>
          <p:cNvPicPr>
            <a:picLocks noChangeAspect="1"/>
          </p:cNvPicPr>
          <p:nvPr/>
        </p:nvPicPr>
        <p:blipFill>
          <a:blip r:embed="rId3"/>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410310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11453807" cy="598488"/>
          </a:xfrm>
          <a:solidFill>
            <a:srgbClr val="FF585D"/>
          </a:solidFill>
        </p:spPr>
        <p:txBody>
          <a:bodyPr/>
          <a:lstStyle/>
          <a:p>
            <a:r>
              <a:rPr lang="sr-Latn-RS" dirty="0"/>
              <a:t>ODNOS NADLEŽNIH ORGANA PREMA PROTESTIMA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191019" y="6797361"/>
            <a:ext cx="12624868" cy="259870"/>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200" b="1" dirty="0"/>
              <a:t>Kada je u pitanju postupanje nadležnih institucija prilikom javnih okupljanja/protesta tokom pandemije korona virusa, koja od sljedeće dvije tvrdnje je bliža Vašem mišljenju?</a:t>
            </a:r>
            <a:endParaRPr lang="en-US" sz="12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19" y="7017206"/>
            <a:ext cx="25664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pl-PL" sz="1400" dirty="0">
                <a:solidFill>
                  <a:schemeClr val="tx1">
                    <a:lumMod val="75000"/>
                    <a:lumOff val="25000"/>
                  </a:schemeClr>
                </a:solidFill>
              </a:rPr>
              <a:t>Ukupna ciljna populacija</a:t>
            </a:r>
            <a:endParaRPr lang="sr-Latn-RS" sz="1400" dirty="0">
              <a:solidFill>
                <a:schemeClr val="tx1">
                  <a:lumMod val="75000"/>
                  <a:lumOff val="25000"/>
                </a:schemeClr>
              </a:solidFill>
            </a:endParaRP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Četiri od pet građana Crne Gore je vjerovanja da je zaštita zdravlja stanovništva prioritet, makar se to odnosilo i na slobodu okupljanja. U tom pogledu se nadležni organi u većoj mjeri vide kao selektivni kada su u pitanju protesti, pa daju dozvole u skladu sa tim ko ih organizuje i zbog čega. </a:t>
            </a:r>
          </a:p>
        </p:txBody>
      </p:sp>
      <p:sp>
        <p:nvSpPr>
          <p:cNvPr id="15" name="TextBox 14">
            <a:extLst>
              <a:ext uri="{FF2B5EF4-FFF2-40B4-BE49-F238E27FC236}">
                <a16:creationId xmlns:a16="http://schemas.microsoft.com/office/drawing/2014/main" id="{0B1AFBC0-AD23-4A8E-B16A-17DE5BC2F75C}"/>
              </a:ext>
            </a:extLst>
          </p:cNvPr>
          <p:cNvSpPr txBox="1"/>
          <p:nvPr/>
        </p:nvSpPr>
        <p:spPr>
          <a:xfrm>
            <a:off x="191019" y="6529147"/>
            <a:ext cx="23378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Šta smatrate da je važnije:</a:t>
            </a:r>
          </a:p>
        </p:txBody>
      </p:sp>
      <p:graphicFrame>
        <p:nvGraphicFramePr>
          <p:cNvPr id="14" name="Content Placeholder 11">
            <a:extLst>
              <a:ext uri="{FF2B5EF4-FFF2-40B4-BE49-F238E27FC236}">
                <a16:creationId xmlns:a16="http://schemas.microsoft.com/office/drawing/2014/main" id="{D2496368-1A1F-4B52-978A-71A18573E177}"/>
              </a:ext>
            </a:extLst>
          </p:cNvPr>
          <p:cNvGraphicFramePr>
            <a:graphicFrameLocks noGrp="1"/>
          </p:cNvGraphicFramePr>
          <p:nvPr>
            <p:ph sz="quarter" idx="10"/>
            <p:extLst>
              <p:ext uri="{D42A27DB-BD31-4B8C-83A1-F6EECF244321}">
                <p14:modId xmlns:p14="http://schemas.microsoft.com/office/powerpoint/2010/main" val="1521346555"/>
              </p:ext>
            </p:extLst>
          </p:nvPr>
        </p:nvGraphicFramePr>
        <p:xfrm>
          <a:off x="6719887" y="2257338"/>
          <a:ext cx="6553200" cy="4042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1">
            <a:extLst>
              <a:ext uri="{FF2B5EF4-FFF2-40B4-BE49-F238E27FC236}">
                <a16:creationId xmlns:a16="http://schemas.microsoft.com/office/drawing/2014/main" id="{C8B1FD45-D713-4CBC-9045-A87610B233A1}"/>
              </a:ext>
            </a:extLst>
          </p:cNvPr>
          <p:cNvGraphicFramePr>
            <a:graphicFrameLocks/>
          </p:cNvGraphicFramePr>
          <p:nvPr>
            <p:extLst>
              <p:ext uri="{D42A27DB-BD31-4B8C-83A1-F6EECF244321}">
                <p14:modId xmlns:p14="http://schemas.microsoft.com/office/powerpoint/2010/main" val="4016718505"/>
              </p:ext>
            </p:extLst>
          </p:nvPr>
        </p:nvGraphicFramePr>
        <p:xfrm>
          <a:off x="395287" y="2272181"/>
          <a:ext cx="7315200" cy="4065627"/>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AA0BCD9C-9C19-0F4C-8D91-65FFEB07ACDC}"/>
              </a:ext>
            </a:extLst>
          </p:cNvPr>
          <p:cNvPicPr>
            <a:picLocks noChangeAspect="1"/>
          </p:cNvPicPr>
          <p:nvPr/>
        </p:nvPicPr>
        <p:blipFill>
          <a:blip r:embed="rId4"/>
          <a:stretch>
            <a:fillRect/>
          </a:stretch>
        </p:blipFill>
        <p:spPr>
          <a:xfrm>
            <a:off x="12413428" y="6051953"/>
            <a:ext cx="804918" cy="587373"/>
          </a:xfrm>
          <a:prstGeom prst="rect">
            <a:avLst/>
          </a:prstGeom>
        </p:spPr>
      </p:pic>
    </p:spTree>
    <p:extLst>
      <p:ext uri="{BB962C8B-B14F-4D97-AF65-F5344CB8AC3E}">
        <p14:creationId xmlns:p14="http://schemas.microsoft.com/office/powerpoint/2010/main" val="398153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8837963" cy="598488"/>
          </a:xfrm>
          <a:solidFill>
            <a:srgbClr val="FF585D"/>
          </a:solidFill>
        </p:spPr>
        <p:txBody>
          <a:bodyPr/>
          <a:lstStyle/>
          <a:p>
            <a:r>
              <a:rPr lang="sr-Latn-RS" dirty="0"/>
              <a:t>IZVJEŠTAVANJE MEDIJA O PROTESTIMA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191019" y="6764941"/>
            <a:ext cx="8129067"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Gdje najčešče vidite ili čujete informacije o najavljenim javnim okupljanjima/protestima?</a:t>
            </a:r>
            <a:endParaRPr lang="en-US" sz="14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19" y="7072025"/>
            <a:ext cx="27188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Baze:</a:t>
            </a:r>
            <a:r>
              <a:rPr lang="en-US" sz="1400" dirty="0">
                <a:solidFill>
                  <a:schemeClr val="tx1">
                    <a:lumMod val="75000"/>
                    <a:lumOff val="25000"/>
                  </a:schemeClr>
                </a:solidFill>
              </a:rPr>
              <a:t> </a:t>
            </a:r>
            <a:r>
              <a:rPr lang="sr-Latn-RS" sz="1400" dirty="0">
                <a:solidFill>
                  <a:schemeClr val="tx1">
                    <a:lumMod val="75000"/>
                    <a:lumOff val="25000"/>
                  </a:schemeClr>
                </a:solidFill>
              </a:rPr>
              <a:t>Ukupna</a:t>
            </a:r>
            <a:r>
              <a:rPr lang="en-US" sz="1400" dirty="0">
                <a:solidFill>
                  <a:schemeClr val="tx1">
                    <a:lumMod val="75000"/>
                    <a:lumOff val="25000"/>
                  </a:schemeClr>
                </a:solidFill>
              </a:rPr>
              <a:t> </a:t>
            </a:r>
            <a:r>
              <a:rPr lang="sr-Latn-RS" sz="1400" dirty="0">
                <a:solidFill>
                  <a:schemeClr val="tx1">
                    <a:lumMod val="75000"/>
                    <a:lumOff val="25000"/>
                  </a:schemeClr>
                </a:solidFill>
              </a:rPr>
              <a:t>ciljna</a:t>
            </a:r>
            <a:r>
              <a:rPr lang="en-US" sz="1400" dirty="0">
                <a:solidFill>
                  <a:schemeClr val="tx1">
                    <a:lumMod val="75000"/>
                    <a:lumOff val="25000"/>
                  </a:schemeClr>
                </a:solidFill>
              </a:rPr>
              <a:t> </a:t>
            </a:r>
            <a:r>
              <a:rPr lang="sr-Latn-RS" sz="1400" dirty="0">
                <a:solidFill>
                  <a:schemeClr val="tx1">
                    <a:lumMod val="75000"/>
                    <a:lumOff val="25000"/>
                  </a:schemeClr>
                </a:solidFill>
              </a:rPr>
              <a:t>populacija </a:t>
            </a: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Kada je u pitanju izvještavanje medija o protestima, tri od pet građana Crne Gore smatra da su izvještavanja uglavnom bila pristrasna i neobjektivna. U skladu sa tim, kao najčešći kanali informacija o protestima su izdvojene društvene mreže, a slijedi ih TV. </a:t>
            </a:r>
            <a:endParaRPr lang="en-US" sz="2000" dirty="0"/>
          </a:p>
        </p:txBody>
      </p:sp>
      <p:sp>
        <p:nvSpPr>
          <p:cNvPr id="15" name="TextBox 14">
            <a:extLst>
              <a:ext uri="{FF2B5EF4-FFF2-40B4-BE49-F238E27FC236}">
                <a16:creationId xmlns:a16="http://schemas.microsoft.com/office/drawing/2014/main" id="{0B1AFBC0-AD23-4A8E-B16A-17DE5BC2F75C}"/>
              </a:ext>
            </a:extLst>
          </p:cNvPr>
          <p:cNvSpPr txBox="1"/>
          <p:nvPr/>
        </p:nvSpPr>
        <p:spPr>
          <a:xfrm>
            <a:off x="191019" y="6450528"/>
            <a:ext cx="8129067"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Prema Vašem mišljenju, kako mediji uglavnom izvještavaju o protestima i javnim okupljanjima?</a:t>
            </a:r>
          </a:p>
        </p:txBody>
      </p:sp>
      <p:graphicFrame>
        <p:nvGraphicFramePr>
          <p:cNvPr id="18" name="Content Placeholder 6">
            <a:extLst>
              <a:ext uri="{FF2B5EF4-FFF2-40B4-BE49-F238E27FC236}">
                <a16:creationId xmlns:a16="http://schemas.microsoft.com/office/drawing/2014/main" id="{994A33C3-7DD3-4ACA-8C68-2B828C3A02D4}"/>
              </a:ext>
            </a:extLst>
          </p:cNvPr>
          <p:cNvGraphicFramePr>
            <a:graphicFrameLocks/>
          </p:cNvGraphicFramePr>
          <p:nvPr>
            <p:extLst>
              <p:ext uri="{D42A27DB-BD31-4B8C-83A1-F6EECF244321}">
                <p14:modId xmlns:p14="http://schemas.microsoft.com/office/powerpoint/2010/main" val="3029453482"/>
              </p:ext>
            </p:extLst>
          </p:nvPr>
        </p:nvGraphicFramePr>
        <p:xfrm>
          <a:off x="373411" y="2389652"/>
          <a:ext cx="5310671" cy="3482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1">
            <a:extLst>
              <a:ext uri="{FF2B5EF4-FFF2-40B4-BE49-F238E27FC236}">
                <a16:creationId xmlns:a16="http://schemas.microsoft.com/office/drawing/2014/main" id="{D2496368-1A1F-4B52-978A-71A18573E177}"/>
              </a:ext>
            </a:extLst>
          </p:cNvPr>
          <p:cNvGraphicFramePr>
            <a:graphicFrameLocks noGrp="1"/>
          </p:cNvGraphicFramePr>
          <p:nvPr>
            <p:ph sz="quarter" idx="10"/>
            <p:extLst>
              <p:ext uri="{D42A27DB-BD31-4B8C-83A1-F6EECF244321}">
                <p14:modId xmlns:p14="http://schemas.microsoft.com/office/powerpoint/2010/main" val="2091016851"/>
              </p:ext>
            </p:extLst>
          </p:nvPr>
        </p:nvGraphicFramePr>
        <p:xfrm>
          <a:off x="5882334" y="2389652"/>
          <a:ext cx="7200900" cy="3812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38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2833687" y="2713831"/>
            <a:ext cx="8019192" cy="1656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itle 3"/>
          <p:cNvSpPr>
            <a:spLocks noGrp="1"/>
          </p:cNvSpPr>
          <p:nvPr>
            <p:ph type="title"/>
          </p:nvPr>
        </p:nvSpPr>
        <p:spPr>
          <a:xfrm>
            <a:off x="4603551" y="2608595"/>
            <a:ext cx="4479463" cy="1866656"/>
          </a:xfrm>
        </p:spPr>
        <p:txBody>
          <a:bodyPr/>
          <a:lstStyle/>
          <a:p>
            <a:r>
              <a:rPr lang="sr-Latn-RS" sz="11500" dirty="0"/>
              <a:t>Hvala.</a:t>
            </a:r>
            <a:endParaRPr lang="en-GB" sz="11500" dirty="0">
              <a:solidFill>
                <a:schemeClr val="tx1"/>
              </a:solidFill>
            </a:endParaRPr>
          </a:p>
        </p:txBody>
      </p:sp>
      <p:pic>
        <p:nvPicPr>
          <p:cNvPr id="2" name="Picture 1">
            <a:extLst>
              <a:ext uri="{FF2B5EF4-FFF2-40B4-BE49-F238E27FC236}">
                <a16:creationId xmlns:a16="http://schemas.microsoft.com/office/drawing/2014/main" id="{CF0EF4B8-3197-F540-B9F9-33A15EDE4BFF}"/>
              </a:ext>
            </a:extLst>
          </p:cNvPr>
          <p:cNvPicPr>
            <a:picLocks noChangeAspect="1"/>
          </p:cNvPicPr>
          <p:nvPr/>
        </p:nvPicPr>
        <p:blipFill>
          <a:blip r:embed="rId2"/>
          <a:stretch>
            <a:fillRect/>
          </a:stretch>
        </p:blipFill>
        <p:spPr>
          <a:xfrm>
            <a:off x="471487" y="6676231"/>
            <a:ext cx="3505200" cy="481484"/>
          </a:xfrm>
          <a:prstGeom prst="rect">
            <a:avLst/>
          </a:prstGeom>
        </p:spPr>
      </p:pic>
    </p:spTree>
    <p:extLst>
      <p:ext uri="{BB962C8B-B14F-4D97-AF65-F5344CB8AC3E}">
        <p14:creationId xmlns:p14="http://schemas.microsoft.com/office/powerpoint/2010/main" val="404149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a:extLst>
              <a:ext uri="{FF2B5EF4-FFF2-40B4-BE49-F238E27FC236}">
                <a16:creationId xmlns:a16="http://schemas.microsoft.com/office/drawing/2014/main" id="{4B9C24B9-CD03-46E4-B2DC-6F4B95362F38}"/>
              </a:ext>
            </a:extLst>
          </p:cNvPr>
          <p:cNvSpPr/>
          <p:nvPr/>
        </p:nvSpPr>
        <p:spPr bwMode="gray">
          <a:xfrm>
            <a:off x="7111926" y="4924859"/>
            <a:ext cx="1143000" cy="1129302"/>
          </a:xfrm>
          <a:prstGeom prst="ellipse">
            <a:avLst/>
          </a:prstGeom>
          <a:solidFill>
            <a:srgbClr val="00768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rPr>
              <a:t>05</a:t>
            </a:r>
            <a:endParaRPr lang="en-US" sz="2800" b="1" dirty="0">
              <a:solidFill>
                <a:schemeClr val="bg1"/>
              </a:solidFill>
            </a:endParaRPr>
          </a:p>
        </p:txBody>
      </p:sp>
      <p:cxnSp>
        <p:nvCxnSpPr>
          <p:cNvPr id="90" name="Straight Connector 89">
            <a:extLst>
              <a:ext uri="{FF2B5EF4-FFF2-40B4-BE49-F238E27FC236}">
                <a16:creationId xmlns:a16="http://schemas.microsoft.com/office/drawing/2014/main" id="{92DA2B31-FB63-46E9-BD59-C659D91371F2}"/>
              </a:ext>
            </a:extLst>
          </p:cNvPr>
          <p:cNvCxnSpPr/>
          <p:nvPr/>
        </p:nvCxnSpPr>
        <p:spPr>
          <a:xfrm>
            <a:off x="8635926" y="5152231"/>
            <a:ext cx="3626130"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E044125-A5A2-4C25-B317-A205AF60D380}"/>
              </a:ext>
            </a:extLst>
          </p:cNvPr>
          <p:cNvCxnSpPr>
            <a:cxnSpLocks/>
          </p:cNvCxnSpPr>
          <p:nvPr/>
        </p:nvCxnSpPr>
        <p:spPr>
          <a:xfrm>
            <a:off x="8635926" y="5761831"/>
            <a:ext cx="3626130"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872C2A4-2A67-47BE-AE94-6B7CC1E4228D}"/>
              </a:ext>
            </a:extLst>
          </p:cNvPr>
          <p:cNvSpPr txBox="1"/>
          <p:nvPr/>
        </p:nvSpPr>
        <p:spPr>
          <a:xfrm>
            <a:off x="8635927" y="5253296"/>
            <a:ext cx="3626129" cy="447101"/>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400" b="1" dirty="0"/>
              <a:t>Rezultati istraživanja</a:t>
            </a:r>
            <a:endParaRPr lang="en-US" sz="2400" b="1" dirty="0"/>
          </a:p>
        </p:txBody>
      </p:sp>
      <p:sp>
        <p:nvSpPr>
          <p:cNvPr id="6" name="Rectangle 5">
            <a:extLst>
              <a:ext uri="{FF2B5EF4-FFF2-40B4-BE49-F238E27FC236}">
                <a16:creationId xmlns:a16="http://schemas.microsoft.com/office/drawing/2014/main" id="{1220B404-1B25-4F52-9352-C39437C66166}"/>
              </a:ext>
            </a:extLst>
          </p:cNvPr>
          <p:cNvSpPr/>
          <p:nvPr/>
        </p:nvSpPr>
        <p:spPr bwMode="gray">
          <a:xfrm>
            <a:off x="139626" y="173482"/>
            <a:ext cx="6781800" cy="72142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2" name="TextBox 1">
            <a:extLst>
              <a:ext uri="{FF2B5EF4-FFF2-40B4-BE49-F238E27FC236}">
                <a16:creationId xmlns:a16="http://schemas.microsoft.com/office/drawing/2014/main" id="{0BC717B3-034D-429C-8A74-5DE150415CCC}"/>
              </a:ext>
            </a:extLst>
          </p:cNvPr>
          <p:cNvSpPr txBox="1"/>
          <p:nvPr/>
        </p:nvSpPr>
        <p:spPr>
          <a:xfrm>
            <a:off x="2107692" y="3260208"/>
            <a:ext cx="2845667" cy="759109"/>
          </a:xfrm>
          <a:prstGeom prst="rect">
            <a:avLst/>
          </a:prstGeom>
          <a:solidFill>
            <a:srgbClr val="FF585D"/>
          </a:solidFill>
        </p:spPr>
        <p:txBody>
          <a:bodyPr wrap="square" lIns="72000" tIns="36000" rIns="72000" bIns="36000" rtlCol="0">
            <a:spAutoFit/>
          </a:bodyPr>
          <a:lstStyle/>
          <a:p>
            <a:pPr>
              <a:lnSpc>
                <a:spcPct val="110000"/>
              </a:lnSpc>
              <a:spcBef>
                <a:spcPts val="2400"/>
              </a:spcBef>
              <a:buClr>
                <a:schemeClr val="bg2"/>
              </a:buClr>
            </a:pPr>
            <a:r>
              <a:rPr lang="sr-Latn-RS" sz="4400" b="1" dirty="0">
                <a:solidFill>
                  <a:schemeClr val="bg1"/>
                </a:solidFill>
              </a:rPr>
              <a:t>SADRŽAJ</a:t>
            </a:r>
            <a:endParaRPr lang="en-US" sz="3200" b="1" dirty="0">
              <a:solidFill>
                <a:schemeClr val="bg1"/>
              </a:solidFill>
            </a:endParaRPr>
          </a:p>
        </p:txBody>
      </p:sp>
      <p:sp>
        <p:nvSpPr>
          <p:cNvPr id="24" name="Oval 23">
            <a:extLst>
              <a:ext uri="{FF2B5EF4-FFF2-40B4-BE49-F238E27FC236}">
                <a16:creationId xmlns:a16="http://schemas.microsoft.com/office/drawing/2014/main" id="{39D12734-31D0-4204-A4EB-53C731C625A1}"/>
              </a:ext>
            </a:extLst>
          </p:cNvPr>
          <p:cNvSpPr/>
          <p:nvPr/>
        </p:nvSpPr>
        <p:spPr bwMode="gray">
          <a:xfrm>
            <a:off x="7111926" y="1517845"/>
            <a:ext cx="1143000" cy="1129302"/>
          </a:xfrm>
          <a:prstGeom prst="ellipse">
            <a:avLst/>
          </a:prstGeom>
          <a:solidFill>
            <a:srgbClr val="00768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rPr>
              <a:t>03</a:t>
            </a:r>
            <a:endParaRPr lang="en-US" sz="2800" b="1" dirty="0">
              <a:solidFill>
                <a:schemeClr val="bg1"/>
              </a:solidFill>
            </a:endParaRPr>
          </a:p>
        </p:txBody>
      </p:sp>
      <p:cxnSp>
        <p:nvCxnSpPr>
          <p:cNvPr id="25" name="Straight Connector 24">
            <a:extLst>
              <a:ext uri="{FF2B5EF4-FFF2-40B4-BE49-F238E27FC236}">
                <a16:creationId xmlns:a16="http://schemas.microsoft.com/office/drawing/2014/main" id="{64D8A7F7-F78F-4846-BF4F-CB62EAB724DB}"/>
              </a:ext>
            </a:extLst>
          </p:cNvPr>
          <p:cNvCxnSpPr>
            <a:cxnSpLocks/>
          </p:cNvCxnSpPr>
          <p:nvPr/>
        </p:nvCxnSpPr>
        <p:spPr>
          <a:xfrm>
            <a:off x="8575047" y="1854787"/>
            <a:ext cx="3599770"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AF5C42-0183-40E8-84C8-80CBB4B4056E}"/>
              </a:ext>
            </a:extLst>
          </p:cNvPr>
          <p:cNvCxnSpPr>
            <a:cxnSpLocks/>
          </p:cNvCxnSpPr>
          <p:nvPr/>
        </p:nvCxnSpPr>
        <p:spPr>
          <a:xfrm>
            <a:off x="8548687" y="2409031"/>
            <a:ext cx="3626130"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FB00EFD-27E7-4762-A7FC-75654A0D1BA2}"/>
              </a:ext>
            </a:extLst>
          </p:cNvPr>
          <p:cNvSpPr txBox="1"/>
          <p:nvPr/>
        </p:nvSpPr>
        <p:spPr>
          <a:xfrm>
            <a:off x="8396288" y="1907291"/>
            <a:ext cx="3626130" cy="447101"/>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400" b="1" dirty="0"/>
              <a:t>Metodologija</a:t>
            </a:r>
          </a:p>
        </p:txBody>
      </p:sp>
      <p:cxnSp>
        <p:nvCxnSpPr>
          <p:cNvPr id="30" name="Straight Connector 29">
            <a:extLst>
              <a:ext uri="{FF2B5EF4-FFF2-40B4-BE49-F238E27FC236}">
                <a16:creationId xmlns:a16="http://schemas.microsoft.com/office/drawing/2014/main" id="{73979C47-9E4E-4060-B329-BB88BE976F36}"/>
              </a:ext>
            </a:extLst>
          </p:cNvPr>
          <p:cNvCxnSpPr>
            <a:cxnSpLocks/>
          </p:cNvCxnSpPr>
          <p:nvPr/>
        </p:nvCxnSpPr>
        <p:spPr>
          <a:xfrm>
            <a:off x="8396287" y="3639763"/>
            <a:ext cx="3626130"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8AA7A4-CC6E-447C-949E-5CF06DA451E3}"/>
              </a:ext>
            </a:extLst>
          </p:cNvPr>
          <p:cNvCxnSpPr>
            <a:cxnSpLocks/>
          </p:cNvCxnSpPr>
          <p:nvPr/>
        </p:nvCxnSpPr>
        <p:spPr>
          <a:xfrm>
            <a:off x="8396287" y="4161631"/>
            <a:ext cx="3626130"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5D65CAC-B886-4ACD-B1B6-A7288BCB5946}"/>
              </a:ext>
            </a:extLst>
          </p:cNvPr>
          <p:cNvSpPr txBox="1"/>
          <p:nvPr/>
        </p:nvSpPr>
        <p:spPr>
          <a:xfrm>
            <a:off x="8396288" y="3725346"/>
            <a:ext cx="3626129" cy="447101"/>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400" b="1" dirty="0"/>
              <a:t>Demografija</a:t>
            </a:r>
          </a:p>
        </p:txBody>
      </p:sp>
      <p:sp>
        <p:nvSpPr>
          <p:cNvPr id="33" name="Oval 32">
            <a:extLst>
              <a:ext uri="{FF2B5EF4-FFF2-40B4-BE49-F238E27FC236}">
                <a16:creationId xmlns:a16="http://schemas.microsoft.com/office/drawing/2014/main" id="{0D3E911C-E076-4FAD-9F7D-E88E2658C1FB}"/>
              </a:ext>
            </a:extLst>
          </p:cNvPr>
          <p:cNvSpPr/>
          <p:nvPr/>
        </p:nvSpPr>
        <p:spPr bwMode="gray">
          <a:xfrm>
            <a:off x="7100094" y="3215979"/>
            <a:ext cx="1143000" cy="1129302"/>
          </a:xfrm>
          <a:prstGeom prst="ellipse">
            <a:avLst/>
          </a:prstGeom>
          <a:solidFill>
            <a:srgbClr val="00768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rPr>
              <a:t>04</a:t>
            </a:r>
            <a:endParaRPr lang="en-US" sz="2800" b="1" dirty="0">
              <a:solidFill>
                <a:schemeClr val="bg1"/>
              </a:solidFill>
            </a:endParaRPr>
          </a:p>
        </p:txBody>
      </p:sp>
      <p:pic>
        <p:nvPicPr>
          <p:cNvPr id="8" name="Picture 7">
            <a:extLst>
              <a:ext uri="{FF2B5EF4-FFF2-40B4-BE49-F238E27FC236}">
                <a16:creationId xmlns:a16="http://schemas.microsoft.com/office/drawing/2014/main" id="{F6B5E765-F61E-D949-A840-3CCF0A60E488}"/>
              </a:ext>
            </a:extLst>
          </p:cNvPr>
          <p:cNvPicPr>
            <a:picLocks noChangeAspect="1"/>
          </p:cNvPicPr>
          <p:nvPr/>
        </p:nvPicPr>
        <p:blipFill>
          <a:blip r:embed="rId2"/>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298725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9" descr="A picture containing light, hanging, drawing, traffic&#10;&#10;Description automatically generated">
            <a:extLst>
              <a:ext uri="{FF2B5EF4-FFF2-40B4-BE49-F238E27FC236}">
                <a16:creationId xmlns:a16="http://schemas.microsoft.com/office/drawing/2014/main" id="{3379D03E-3AD3-4EC9-9CE6-5E042D7300D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109" r="26109"/>
          <a:stretch>
            <a:fillRect/>
          </a:stretch>
        </p:blipFill>
        <p:spPr>
          <a:xfrm>
            <a:off x="6719887" y="147484"/>
            <a:ext cx="6719888" cy="7242329"/>
          </a:xfrm>
        </p:spPr>
      </p:pic>
      <p:graphicFrame>
        <p:nvGraphicFramePr>
          <p:cNvPr id="9" name="Group 23">
            <a:extLst>
              <a:ext uri="{FF2B5EF4-FFF2-40B4-BE49-F238E27FC236}">
                <a16:creationId xmlns:a16="http://schemas.microsoft.com/office/drawing/2014/main" id="{28CAE4EF-50D7-4018-8642-8714CEB7BC00}"/>
              </a:ext>
            </a:extLst>
          </p:cNvPr>
          <p:cNvGraphicFramePr>
            <a:graphicFrameLocks noGrp="1"/>
          </p:cNvGraphicFramePr>
          <p:nvPr>
            <p:extLst>
              <p:ext uri="{D42A27DB-BD31-4B8C-83A1-F6EECF244321}">
                <p14:modId xmlns:p14="http://schemas.microsoft.com/office/powerpoint/2010/main" val="3890439077"/>
              </p:ext>
            </p:extLst>
          </p:nvPr>
        </p:nvGraphicFramePr>
        <p:xfrm>
          <a:off x="166687" y="893216"/>
          <a:ext cx="6501649" cy="6373345"/>
        </p:xfrm>
        <a:graphic>
          <a:graphicData uri="http://schemas.openxmlformats.org/drawingml/2006/table">
            <a:tbl>
              <a:tblPr/>
              <a:tblGrid>
                <a:gridCol w="1905000">
                  <a:extLst>
                    <a:ext uri="{9D8B030D-6E8A-4147-A177-3AD203B41FA5}">
                      <a16:colId xmlns:a16="http://schemas.microsoft.com/office/drawing/2014/main" val="20000"/>
                    </a:ext>
                  </a:extLst>
                </a:gridCol>
                <a:gridCol w="4596649">
                  <a:extLst>
                    <a:ext uri="{9D8B030D-6E8A-4147-A177-3AD203B41FA5}">
                      <a16:colId xmlns:a16="http://schemas.microsoft.com/office/drawing/2014/main" val="20001"/>
                    </a:ext>
                  </a:extLst>
                </a:gridCol>
              </a:tblGrid>
              <a:tr h="859456">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10795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mn-lt"/>
                          <a:cs typeface="Times New Roman" pitchFamily="18" charset="0"/>
                        </a:rPr>
                        <a:t>Realizacija:</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0" marR="0" lvl="0" indent="0" algn="l" defTabSz="914400" rtl="0" eaLnBrk="0" fontAlgn="base" latinLnBrk="0" hangingPunct="0">
                        <a:lnSpc>
                          <a:spcPct val="100000"/>
                        </a:lnSpc>
                        <a:spcBef>
                          <a:spcPct val="0"/>
                        </a:spcBef>
                        <a:spcAft>
                          <a:spcPct val="0"/>
                        </a:spcAft>
                        <a:buClrTx/>
                        <a:buSzPct val="190000"/>
                        <a:buFont typeface="Wingdings" pitchFamily="2" charset="2"/>
                        <a:buNone/>
                        <a:tabLst/>
                      </a:pPr>
                      <a:r>
                        <a:rPr kumimoji="0" lang="pl-PL" altLang="en-US" sz="1600" b="1" i="0" u="none" strike="noStrike" cap="none" normalizeH="0" baseline="0" noProof="0" dirty="0">
                          <a:ln>
                            <a:noFill/>
                          </a:ln>
                          <a:solidFill>
                            <a:schemeClr val="bg1"/>
                          </a:solidFill>
                          <a:effectLst/>
                          <a:latin typeface="+mn-lt"/>
                          <a:cs typeface="Times New Roman" pitchFamily="18" charset="0"/>
                        </a:rPr>
                        <a:t>Prikupljanje podataka obavljeno od 16 – </a:t>
                      </a:r>
                      <a:r>
                        <a:rPr kumimoji="0" lang="en-US" altLang="en-US" sz="1600" b="1" i="0" u="none" strike="noStrike" cap="none" normalizeH="0" baseline="0" noProof="0" dirty="0">
                          <a:ln>
                            <a:noFill/>
                          </a:ln>
                          <a:solidFill>
                            <a:schemeClr val="bg1"/>
                          </a:solidFill>
                          <a:effectLst/>
                          <a:latin typeface="+mn-lt"/>
                          <a:cs typeface="Times New Roman" pitchFamily="18" charset="0"/>
                        </a:rPr>
                        <a:t>1</a:t>
                      </a:r>
                      <a:r>
                        <a:rPr kumimoji="0" lang="pl-PL" altLang="en-US" sz="1600" b="1" i="0" u="none" strike="noStrike" cap="none" normalizeH="0" baseline="0" noProof="0" dirty="0">
                          <a:ln>
                            <a:noFill/>
                          </a:ln>
                          <a:solidFill>
                            <a:schemeClr val="bg1"/>
                          </a:solidFill>
                          <a:effectLst/>
                          <a:latin typeface="+mn-lt"/>
                          <a:cs typeface="Times New Roman" pitchFamily="18" charset="0"/>
                        </a:rPr>
                        <a:t>9. 4. 2021. godine</a:t>
                      </a:r>
                    </a:p>
                  </a:txBody>
                  <a:tcPr marL="60383" marR="60383"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8124">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10795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mn-lt"/>
                          <a:cs typeface="Times New Roman" pitchFamily="18" charset="0"/>
                        </a:rPr>
                        <a:t>Uzorački okvir: </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a:ln>
                            <a:noFill/>
                          </a:ln>
                          <a:solidFill>
                            <a:schemeClr val="bg1"/>
                          </a:solidFill>
                          <a:effectLst/>
                          <a:latin typeface="+mn-lt"/>
                          <a:cs typeface="Times New Roman" pitchFamily="18" charset="0"/>
                        </a:rPr>
                        <a:t>Građani Crne Gore starosti 18+</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8124">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10795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mn-lt"/>
                          <a:cs typeface="Times New Roman" pitchFamily="18" charset="0"/>
                        </a:rPr>
                        <a:t>Veličina uzorka: </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n-lt"/>
                          <a:cs typeface="Times New Roman" pitchFamily="18" charset="0"/>
                        </a:rPr>
                        <a:t>1022</a:t>
                      </a:r>
                      <a:r>
                        <a:rPr kumimoji="0" lang="sr-Latn-RS" sz="1600" b="1" i="0" u="none" strike="noStrike" cap="none" normalizeH="0" baseline="0" dirty="0">
                          <a:ln>
                            <a:noFill/>
                          </a:ln>
                          <a:solidFill>
                            <a:schemeClr val="bg1"/>
                          </a:solidFill>
                          <a:effectLst/>
                          <a:latin typeface="+mn-lt"/>
                          <a:cs typeface="Times New Roman" pitchFamily="18" charset="0"/>
                        </a:rPr>
                        <a:t> </a:t>
                      </a:r>
                      <a:r>
                        <a:rPr kumimoji="0" lang="sr-Latn-CS" sz="1600" b="1" i="0" u="none" strike="noStrike" cap="none" normalizeH="0" baseline="0" dirty="0">
                          <a:ln>
                            <a:noFill/>
                          </a:ln>
                          <a:solidFill>
                            <a:schemeClr val="bg1"/>
                          </a:solidFill>
                          <a:effectLst/>
                          <a:latin typeface="+mn-lt"/>
                          <a:cs typeface="Times New Roman" pitchFamily="18" charset="0"/>
                        </a:rPr>
                        <a:t>ispitanik</a:t>
                      </a:r>
                      <a:r>
                        <a:rPr kumimoji="0" lang="en-US" sz="1600" b="1" i="0" u="none" strike="noStrike" cap="none" normalizeH="0" baseline="0" dirty="0">
                          <a:ln>
                            <a:noFill/>
                          </a:ln>
                          <a:solidFill>
                            <a:schemeClr val="bg1"/>
                          </a:solidFill>
                          <a:effectLst/>
                          <a:latin typeface="+mn-lt"/>
                          <a:cs typeface="Times New Roman" pitchFamily="18" charset="0"/>
                        </a:rPr>
                        <a:t>a</a:t>
                      </a:r>
                    </a:p>
                  </a:txBody>
                  <a:tcPr marL="60383" marR="60383"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12906">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10795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mn-lt"/>
                          <a:cs typeface="Times New Roman" pitchFamily="18" charset="0"/>
                        </a:rPr>
                        <a:t>Tip uzorka:</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noProof="0" dirty="0">
                          <a:ln>
                            <a:noFill/>
                          </a:ln>
                          <a:solidFill>
                            <a:schemeClr val="bg1"/>
                          </a:solidFill>
                          <a:effectLst/>
                          <a:latin typeface="+mn-lt"/>
                          <a:cs typeface="Times New Roman" pitchFamily="18" charset="0"/>
                        </a:rPr>
                        <a:t>1. Dvoetapni reprezentativni stratifikovani uzorak (telefonska anketa)</a:t>
                      </a:r>
                    </a:p>
                    <a:p>
                      <a:pPr marL="0" marR="0" lvl="0" indent="0" algn="l" defTabSz="877888"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noProof="0" dirty="0">
                          <a:ln>
                            <a:noFill/>
                          </a:ln>
                          <a:solidFill>
                            <a:schemeClr val="bg1"/>
                          </a:solidFill>
                          <a:effectLst/>
                          <a:latin typeface="+mn-lt"/>
                          <a:cs typeface="Times New Roman" pitchFamily="18" charset="0"/>
                        </a:rPr>
                        <a:t>Ispitanici u okviru domaćinstva (90%)</a:t>
                      </a:r>
                    </a:p>
                    <a:p>
                      <a:pPr marL="0" marR="0" lvl="0" indent="0" algn="l" defTabSz="877888"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noProof="0" dirty="0">
                          <a:ln>
                            <a:noFill/>
                          </a:ln>
                          <a:solidFill>
                            <a:schemeClr val="bg1"/>
                          </a:solidFill>
                          <a:effectLst/>
                          <a:latin typeface="+mn-lt"/>
                          <a:cs typeface="Times New Roman" pitchFamily="18" charset="0"/>
                        </a:rPr>
                        <a:t>2. Jednoetapni reprezentativni stratifikovani uzorak (online anketa)</a:t>
                      </a:r>
                    </a:p>
                    <a:p>
                      <a:pPr marL="0" marR="0" lvl="0" indent="0" algn="l" defTabSz="877888"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noProof="0" dirty="0">
                          <a:ln>
                            <a:noFill/>
                          </a:ln>
                          <a:solidFill>
                            <a:schemeClr val="bg1"/>
                          </a:solidFill>
                          <a:effectLst/>
                          <a:latin typeface="+mn-lt"/>
                          <a:cs typeface="Times New Roman" pitchFamily="18" charset="0"/>
                        </a:rPr>
                        <a:t>Ispitanici iz IPSOS online panela (10%)</a:t>
                      </a:r>
                    </a:p>
                  </a:txBody>
                  <a:tcPr marL="60383" marR="60383"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857425">
                <a:tc>
                  <a:txBody>
                    <a:bodyPr/>
                    <a:lstStyle/>
                    <a:p>
                      <a:pPr marL="10795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a:ln>
                            <a:noFill/>
                          </a:ln>
                          <a:solidFill>
                            <a:schemeClr val="bg1"/>
                          </a:solidFill>
                          <a:effectLst/>
                          <a:latin typeface="+mn-lt"/>
                          <a:cs typeface="Times New Roman" pitchFamily="18" charset="0"/>
                        </a:rPr>
                        <a:t>Tip </a:t>
                      </a:r>
                      <a:r>
                        <a:rPr kumimoji="0" lang="en-US" sz="1600" b="1" i="0" u="none" strike="noStrike" cap="none" normalizeH="0" baseline="0" dirty="0" err="1">
                          <a:ln>
                            <a:noFill/>
                          </a:ln>
                          <a:solidFill>
                            <a:schemeClr val="bg1"/>
                          </a:solidFill>
                          <a:effectLst/>
                          <a:latin typeface="+mn-lt"/>
                          <a:cs typeface="Times New Roman" pitchFamily="18" charset="0"/>
                        </a:rPr>
                        <a:t>istraživanja</a:t>
                      </a:r>
                      <a:r>
                        <a:rPr kumimoji="0" lang="en-US" sz="1600" b="1" i="0" u="none" strike="noStrike" cap="none" normalizeH="0" baseline="0" dirty="0">
                          <a:ln>
                            <a:noFill/>
                          </a:ln>
                          <a:solidFill>
                            <a:schemeClr val="bg1"/>
                          </a:solidFill>
                          <a:effectLst/>
                          <a:latin typeface="+mn-lt"/>
                          <a:cs typeface="Times New Roman" pitchFamily="18" charset="0"/>
                        </a:rPr>
                        <a:t>:</a:t>
                      </a: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noProof="0" dirty="0">
                          <a:ln>
                            <a:noFill/>
                          </a:ln>
                          <a:solidFill>
                            <a:schemeClr val="bg1"/>
                          </a:solidFill>
                          <a:effectLst/>
                          <a:latin typeface="+mn-lt"/>
                          <a:cs typeface="Times New Roman" pitchFamily="18" charset="0"/>
                        </a:rPr>
                        <a:t>Telefonsko istraživanje sa upitnikom prosječne dužine 10 minuta i online istraživanje preko interneta </a:t>
                      </a:r>
                    </a:p>
                  </a:txBody>
                  <a:tcPr marL="60383" marR="60383"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94763353"/>
                  </a:ext>
                </a:extLst>
              </a:tr>
              <a:tr h="518124">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107950" marR="0" lvl="0" indent="0" algn="l" defTabSz="877888" rtl="0" eaLnBrk="1" fontAlgn="base" latinLnBrk="0" hangingPunct="1">
                        <a:lnSpc>
                          <a:spcPct val="100000"/>
                        </a:lnSpc>
                        <a:spcBef>
                          <a:spcPct val="0"/>
                        </a:spcBef>
                        <a:spcAft>
                          <a:spcPct val="0"/>
                        </a:spcAft>
                        <a:buClrTx/>
                        <a:buSzTx/>
                        <a:buFontTx/>
                        <a:buNone/>
                        <a:tabLst>
                          <a:tab pos="511175" algn="l"/>
                        </a:tabLst>
                      </a:pPr>
                      <a:r>
                        <a:rPr kumimoji="0" lang="sr-Latn-CS" sz="1600" b="1" i="0" u="none" strike="noStrike" cap="none" normalizeH="0" baseline="0" dirty="0">
                          <a:ln>
                            <a:noFill/>
                          </a:ln>
                          <a:solidFill>
                            <a:schemeClr val="bg1"/>
                          </a:solidFill>
                          <a:effectLst/>
                          <a:latin typeface="+mn-lt"/>
                          <a:cs typeface="Times New Roman" pitchFamily="18" charset="0"/>
                        </a:rPr>
                        <a:t>Poststratifikacija:</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pl-PL" sz="1600" b="1" i="0" u="none" strike="noStrike" cap="none" normalizeH="0" baseline="0" dirty="0">
                          <a:ln>
                            <a:noFill/>
                          </a:ln>
                          <a:solidFill>
                            <a:schemeClr val="bg1"/>
                          </a:solidFill>
                          <a:effectLst/>
                          <a:latin typeface="+mn-lt"/>
                          <a:cs typeface="Arial" charset="0"/>
                        </a:rPr>
                        <a:t>Po polu, godinama i tipu naselja</a:t>
                      </a:r>
                    </a:p>
                  </a:txBody>
                  <a:tcPr marL="60383" marR="60383"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289186">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10795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mn-lt"/>
                          <a:cs typeface="Times New Roman" pitchFamily="18" charset="0"/>
                        </a:rPr>
                        <a:t>Greška:</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lvl1pPr marL="0" algn="l" defTabSz="1051802" rtl="0" eaLnBrk="1" latinLnBrk="0" hangingPunct="1">
                        <a:defRPr sz="2100" kern="1200">
                          <a:solidFill>
                            <a:schemeClr val="tx1"/>
                          </a:solidFill>
                          <a:latin typeface="Segoe UI"/>
                        </a:defRPr>
                      </a:lvl1pPr>
                      <a:lvl2pPr marL="525902" algn="l" defTabSz="1051802" rtl="0" eaLnBrk="1" latinLnBrk="0" hangingPunct="1">
                        <a:defRPr sz="2100" kern="1200">
                          <a:solidFill>
                            <a:schemeClr val="tx1"/>
                          </a:solidFill>
                          <a:latin typeface="Segoe UI"/>
                        </a:defRPr>
                      </a:lvl2pPr>
                      <a:lvl3pPr marL="1051802" algn="l" defTabSz="1051802" rtl="0" eaLnBrk="1" latinLnBrk="0" hangingPunct="1">
                        <a:defRPr sz="2100" kern="1200">
                          <a:solidFill>
                            <a:schemeClr val="tx1"/>
                          </a:solidFill>
                          <a:latin typeface="Segoe UI"/>
                        </a:defRPr>
                      </a:lvl3pPr>
                      <a:lvl4pPr marL="1577704" algn="l" defTabSz="1051802" rtl="0" eaLnBrk="1" latinLnBrk="0" hangingPunct="1">
                        <a:defRPr sz="2100" kern="1200">
                          <a:solidFill>
                            <a:schemeClr val="tx1"/>
                          </a:solidFill>
                          <a:latin typeface="Segoe UI"/>
                        </a:defRPr>
                      </a:lvl4pPr>
                      <a:lvl5pPr marL="2103606" algn="l" defTabSz="1051802" rtl="0" eaLnBrk="1" latinLnBrk="0" hangingPunct="1">
                        <a:defRPr sz="2100" kern="1200">
                          <a:solidFill>
                            <a:schemeClr val="tx1"/>
                          </a:solidFill>
                          <a:latin typeface="Segoe UI"/>
                        </a:defRPr>
                      </a:lvl5pPr>
                      <a:lvl6pPr marL="2629507" algn="l" defTabSz="1051802" rtl="0" eaLnBrk="1" latinLnBrk="0" hangingPunct="1">
                        <a:defRPr sz="2100" kern="1200">
                          <a:solidFill>
                            <a:schemeClr val="tx1"/>
                          </a:solidFill>
                          <a:latin typeface="Segoe UI"/>
                        </a:defRPr>
                      </a:lvl6pPr>
                      <a:lvl7pPr marL="3155408" algn="l" defTabSz="1051802" rtl="0" eaLnBrk="1" latinLnBrk="0" hangingPunct="1">
                        <a:defRPr sz="2100" kern="1200">
                          <a:solidFill>
                            <a:schemeClr val="tx1"/>
                          </a:solidFill>
                          <a:latin typeface="Segoe UI"/>
                        </a:defRPr>
                      </a:lvl7pPr>
                      <a:lvl8pPr marL="3681310" algn="l" defTabSz="1051802" rtl="0" eaLnBrk="1" latinLnBrk="0" hangingPunct="1">
                        <a:defRPr sz="2100" kern="1200">
                          <a:solidFill>
                            <a:schemeClr val="tx1"/>
                          </a:solidFill>
                          <a:latin typeface="Segoe UI"/>
                        </a:defRPr>
                      </a:lvl8pPr>
                      <a:lvl9pPr marL="4207211" algn="l" defTabSz="1051802" rtl="0" eaLnBrk="1" latinLnBrk="0" hangingPunct="1">
                        <a:defRPr sz="2100" kern="1200">
                          <a:solidFill>
                            <a:schemeClr val="tx1"/>
                          </a:solidFill>
                          <a:latin typeface="Segoe UI"/>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mn-lt"/>
                          <a:cs typeface="Times New Roman" pitchFamily="18" charset="0"/>
                        </a:rPr>
                        <a:t>±1.41% za pojave sa incidencom od 5%</a:t>
                      </a:r>
                      <a:endParaRPr kumimoji="0" lang="en-US" sz="1600" b="1" i="0" u="none" strike="noStrike" cap="none" normalizeH="0" baseline="0" dirty="0">
                        <a:ln>
                          <a:noFill/>
                        </a:ln>
                        <a:solidFill>
                          <a:schemeClr val="bg1"/>
                        </a:solidFill>
                        <a:effectLst/>
                        <a:latin typeface="+mn-lt"/>
                        <a:cs typeface="Times New Roman" pitchFamily="18" charset="0"/>
                      </a:endParaRPr>
                    </a:p>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mn-lt"/>
                          <a:cs typeface="Times New Roman" pitchFamily="18" charset="0"/>
                        </a:rPr>
                        <a:t>±2.80% za pojave sa incidencom od 25%</a:t>
                      </a:r>
                      <a:endParaRPr kumimoji="0" lang="en-US" sz="1600" b="1" i="0" u="none" strike="noStrike" cap="none" normalizeH="0" baseline="0" dirty="0">
                        <a:ln>
                          <a:noFill/>
                        </a:ln>
                        <a:solidFill>
                          <a:schemeClr val="bg1"/>
                        </a:solidFill>
                        <a:effectLst/>
                        <a:latin typeface="+mn-lt"/>
                        <a:cs typeface="Times New Roman" pitchFamily="18" charset="0"/>
                      </a:endParaRPr>
                    </a:p>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mn-lt"/>
                          <a:cs typeface="Times New Roman" pitchFamily="18" charset="0"/>
                        </a:rPr>
                        <a:t>±3.25% za pojave sa incidencom od 50%  (</a:t>
                      </a:r>
                      <a:r>
                        <a:rPr kumimoji="0" lang="sr-Latn-CS" sz="1600" b="1" i="1" u="none" strike="noStrike" cap="none" normalizeH="0" baseline="0" dirty="0">
                          <a:ln>
                            <a:noFill/>
                          </a:ln>
                          <a:solidFill>
                            <a:schemeClr val="bg1"/>
                          </a:solidFill>
                          <a:effectLst/>
                          <a:latin typeface="+mn-lt"/>
                          <a:cs typeface="Times New Roman" pitchFamily="18" charset="0"/>
                        </a:rPr>
                        <a:t>marginalna greška</a:t>
                      </a:r>
                      <a:r>
                        <a:rPr kumimoji="0" lang="sr-Latn-CS" sz="1600" b="1" i="0" u="none" strike="noStrike" cap="none" normalizeH="0" baseline="0" dirty="0">
                          <a:ln>
                            <a:noFill/>
                          </a:ln>
                          <a:solidFill>
                            <a:schemeClr val="bg1"/>
                          </a:solidFill>
                          <a:effectLst/>
                          <a:latin typeface="+mn-lt"/>
                          <a:cs typeface="Times New Roman" pitchFamily="18" charset="0"/>
                        </a:rPr>
                        <a:t>)</a:t>
                      </a:r>
                      <a:endParaRPr kumimoji="0" lang="en-US" sz="1600" b="1" i="0" u="none" strike="noStrike" cap="none" normalizeH="0" baseline="0" dirty="0">
                        <a:ln>
                          <a:noFill/>
                        </a:ln>
                        <a:solidFill>
                          <a:schemeClr val="bg1"/>
                        </a:solidFill>
                        <a:effectLst/>
                        <a:latin typeface="+mn-lt"/>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2A280FB8-7765-486A-BD36-61146A805379}"/>
              </a:ext>
            </a:extLst>
          </p:cNvPr>
          <p:cNvSpPr>
            <a:spLocks noGrp="1"/>
          </p:cNvSpPr>
          <p:nvPr>
            <p:ph type="ctrTitle"/>
          </p:nvPr>
        </p:nvSpPr>
        <p:spPr>
          <a:xfrm>
            <a:off x="1755951" y="294699"/>
            <a:ext cx="3323119" cy="559952"/>
          </a:xfrm>
        </p:spPr>
        <p:txBody>
          <a:bodyPr/>
          <a:lstStyle/>
          <a:p>
            <a:r>
              <a:rPr lang="sr-Latn-RS" sz="3200" dirty="0"/>
              <a:t>METODOLOGIJA</a:t>
            </a:r>
            <a:endParaRPr lang="en-US" sz="3200" dirty="0"/>
          </a:p>
        </p:txBody>
      </p:sp>
    </p:spTree>
    <p:extLst>
      <p:ext uri="{BB962C8B-B14F-4D97-AF65-F5344CB8AC3E}">
        <p14:creationId xmlns:p14="http://schemas.microsoft.com/office/powerpoint/2010/main" val="3810180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13DE674-AA11-4D1B-8C0F-CF3CDE3492F7}"/>
              </a:ext>
            </a:extLst>
          </p:cNvPr>
          <p:cNvGraphicFramePr/>
          <p:nvPr>
            <p:extLst>
              <p:ext uri="{D42A27DB-BD31-4B8C-83A1-F6EECF244321}">
                <p14:modId xmlns:p14="http://schemas.microsoft.com/office/powerpoint/2010/main" val="4233691986"/>
              </p:ext>
            </p:extLst>
          </p:nvPr>
        </p:nvGraphicFramePr>
        <p:xfrm>
          <a:off x="395287" y="3321555"/>
          <a:ext cx="3827675" cy="37356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AF38DEB-D1C4-4011-8854-8599CB864BE7}"/>
              </a:ext>
            </a:extLst>
          </p:cNvPr>
          <p:cNvGraphicFramePr/>
          <p:nvPr>
            <p:extLst>
              <p:ext uri="{D42A27DB-BD31-4B8C-83A1-F6EECF244321}">
                <p14:modId xmlns:p14="http://schemas.microsoft.com/office/powerpoint/2010/main" val="2551451569"/>
              </p:ext>
            </p:extLst>
          </p:nvPr>
        </p:nvGraphicFramePr>
        <p:xfrm>
          <a:off x="8777288" y="2595452"/>
          <a:ext cx="3827675" cy="2037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A054F0D-D1AC-44B0-8DEC-EAC2C562CDBB}"/>
              </a:ext>
            </a:extLst>
          </p:cNvPr>
          <p:cNvGraphicFramePr/>
          <p:nvPr>
            <p:extLst>
              <p:ext uri="{D42A27DB-BD31-4B8C-83A1-F6EECF244321}">
                <p14:modId xmlns:p14="http://schemas.microsoft.com/office/powerpoint/2010/main" val="678707167"/>
              </p:ext>
            </p:extLst>
          </p:nvPr>
        </p:nvGraphicFramePr>
        <p:xfrm>
          <a:off x="8777288" y="531911"/>
          <a:ext cx="3525766" cy="18771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44C2B657-8C4C-4EB1-8A0D-1D03BCB310B2}"/>
              </a:ext>
            </a:extLst>
          </p:cNvPr>
          <p:cNvGraphicFramePr/>
          <p:nvPr>
            <p:extLst>
              <p:ext uri="{D42A27DB-BD31-4B8C-83A1-F6EECF244321}">
                <p14:modId xmlns:p14="http://schemas.microsoft.com/office/powerpoint/2010/main" val="980690490"/>
              </p:ext>
            </p:extLst>
          </p:nvPr>
        </p:nvGraphicFramePr>
        <p:xfrm>
          <a:off x="4581619" y="1129507"/>
          <a:ext cx="3827675" cy="2037448"/>
        </p:xfrm>
        <a:graphic>
          <a:graphicData uri="http://schemas.openxmlformats.org/drawingml/2006/chart">
            <c:chart xmlns:c="http://schemas.openxmlformats.org/drawingml/2006/chart" xmlns:r="http://schemas.openxmlformats.org/officeDocument/2006/relationships" r:id="rId5"/>
          </a:graphicData>
        </a:graphic>
      </p:graphicFrame>
      <p:sp>
        <p:nvSpPr>
          <p:cNvPr id="16" name="Title 1">
            <a:extLst>
              <a:ext uri="{FF2B5EF4-FFF2-40B4-BE49-F238E27FC236}">
                <a16:creationId xmlns:a16="http://schemas.microsoft.com/office/drawing/2014/main" id="{3874E754-AE67-484F-9CF8-DAA6EE8BDBCF}"/>
              </a:ext>
            </a:extLst>
          </p:cNvPr>
          <p:cNvSpPr>
            <a:spLocks noGrp="1"/>
          </p:cNvSpPr>
          <p:nvPr>
            <p:ph type="title"/>
          </p:nvPr>
        </p:nvSpPr>
        <p:spPr>
          <a:xfrm>
            <a:off x="395287" y="371658"/>
            <a:ext cx="3402821" cy="598488"/>
          </a:xfrm>
        </p:spPr>
        <p:txBody>
          <a:bodyPr/>
          <a:lstStyle/>
          <a:p>
            <a:r>
              <a:rPr lang="sr-Latn-RS" dirty="0"/>
              <a:t>DEMOGRAFIJA</a:t>
            </a:r>
            <a:endParaRPr lang="en-US" dirty="0"/>
          </a:p>
        </p:txBody>
      </p:sp>
      <p:graphicFrame>
        <p:nvGraphicFramePr>
          <p:cNvPr id="17" name="Chart 16">
            <a:extLst>
              <a:ext uri="{FF2B5EF4-FFF2-40B4-BE49-F238E27FC236}">
                <a16:creationId xmlns:a16="http://schemas.microsoft.com/office/drawing/2014/main" id="{4959C84A-2EE6-47B8-AB5F-953ACFD409EF}"/>
              </a:ext>
            </a:extLst>
          </p:cNvPr>
          <p:cNvGraphicFramePr/>
          <p:nvPr>
            <p:extLst>
              <p:ext uri="{D42A27DB-BD31-4B8C-83A1-F6EECF244321}">
                <p14:modId xmlns:p14="http://schemas.microsoft.com/office/powerpoint/2010/main" val="849786960"/>
              </p:ext>
            </p:extLst>
          </p:nvPr>
        </p:nvGraphicFramePr>
        <p:xfrm>
          <a:off x="1385887" y="1316458"/>
          <a:ext cx="1905000" cy="18504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240BE167-1F1A-4A1E-A51E-70E35C9BE200}"/>
              </a:ext>
            </a:extLst>
          </p:cNvPr>
          <p:cNvGraphicFramePr/>
          <p:nvPr>
            <p:extLst>
              <p:ext uri="{D42A27DB-BD31-4B8C-83A1-F6EECF244321}">
                <p14:modId xmlns:p14="http://schemas.microsoft.com/office/powerpoint/2010/main" val="2869852172"/>
              </p:ext>
            </p:extLst>
          </p:nvPr>
        </p:nvGraphicFramePr>
        <p:xfrm>
          <a:off x="8777288" y="4819245"/>
          <a:ext cx="4303472" cy="22379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a:extLst>
              <a:ext uri="{FF2B5EF4-FFF2-40B4-BE49-F238E27FC236}">
                <a16:creationId xmlns:a16="http://schemas.microsoft.com/office/drawing/2014/main" id="{B68F5902-EA15-4964-B11F-1B399597A89F}"/>
              </a:ext>
            </a:extLst>
          </p:cNvPr>
          <p:cNvGraphicFramePr/>
          <p:nvPr>
            <p:extLst>
              <p:ext uri="{D42A27DB-BD31-4B8C-83A1-F6EECF244321}">
                <p14:modId xmlns:p14="http://schemas.microsoft.com/office/powerpoint/2010/main" val="1975970279"/>
              </p:ext>
            </p:extLst>
          </p:nvPr>
        </p:nvGraphicFramePr>
        <p:xfrm>
          <a:off x="4436940" y="3321555"/>
          <a:ext cx="4117035" cy="3735676"/>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a:extLst>
              <a:ext uri="{FF2B5EF4-FFF2-40B4-BE49-F238E27FC236}">
                <a16:creationId xmlns:a16="http://schemas.microsoft.com/office/drawing/2014/main" id="{9F209BF2-9B15-A449-9DB9-6B36C4749486}"/>
              </a:ext>
            </a:extLst>
          </p:cNvPr>
          <p:cNvPicPr>
            <a:picLocks noChangeAspect="1"/>
          </p:cNvPicPr>
          <p:nvPr/>
        </p:nvPicPr>
        <p:blipFill>
          <a:blip r:embed="rId9"/>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3001714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F1BE-949B-4CEC-A162-B0748B7C6FA2}"/>
              </a:ext>
            </a:extLst>
          </p:cNvPr>
          <p:cNvSpPr>
            <a:spLocks noGrp="1"/>
          </p:cNvSpPr>
          <p:nvPr>
            <p:ph type="ctrTitle"/>
          </p:nvPr>
        </p:nvSpPr>
        <p:spPr>
          <a:xfrm>
            <a:off x="471487" y="3481387"/>
            <a:ext cx="5838488" cy="598488"/>
          </a:xfrm>
        </p:spPr>
        <p:txBody>
          <a:bodyPr/>
          <a:lstStyle/>
          <a:p>
            <a:r>
              <a:rPr lang="sr-Latn-RS" dirty="0"/>
              <a:t>REZULTATI ISTRAŽIVANJA</a:t>
            </a:r>
            <a:endParaRPr lang="en-US" sz="3200" dirty="0"/>
          </a:p>
        </p:txBody>
      </p:sp>
      <p:pic>
        <p:nvPicPr>
          <p:cNvPr id="8" name="Picture Placeholder 7" descr="A picture containing swimming, table, monitor, holding&#10;&#10;Description automatically generated">
            <a:extLst>
              <a:ext uri="{FF2B5EF4-FFF2-40B4-BE49-F238E27FC236}">
                <a16:creationId xmlns:a16="http://schemas.microsoft.com/office/drawing/2014/main" id="{68278124-DDD3-43BE-A026-B64B9DD7AE6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3215" r="33215"/>
          <a:stretch>
            <a:fillRect/>
          </a:stretch>
        </p:blipFill>
        <p:spPr>
          <a:xfrm>
            <a:off x="6719887" y="179389"/>
            <a:ext cx="6553200" cy="7209946"/>
          </a:xfrm>
        </p:spPr>
      </p:pic>
    </p:spTree>
    <p:extLst>
      <p:ext uri="{BB962C8B-B14F-4D97-AF65-F5344CB8AC3E}">
        <p14:creationId xmlns:p14="http://schemas.microsoft.com/office/powerpoint/2010/main" val="533002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9B86366-34FA-44D8-978B-C0E5DAD5A050}"/>
              </a:ext>
            </a:extLst>
          </p:cNvPr>
          <p:cNvGraphicFramePr>
            <a:graphicFrameLocks noGrp="1"/>
          </p:cNvGraphicFramePr>
          <p:nvPr>
            <p:ph sz="quarter" idx="10"/>
            <p:extLst>
              <p:ext uri="{D42A27DB-BD31-4B8C-83A1-F6EECF244321}">
                <p14:modId xmlns:p14="http://schemas.microsoft.com/office/powerpoint/2010/main" val="547126969"/>
              </p:ext>
            </p:extLst>
          </p:nvPr>
        </p:nvGraphicFramePr>
        <p:xfrm>
          <a:off x="6955518" y="2485189"/>
          <a:ext cx="5331553" cy="36884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7115440" cy="598488"/>
          </a:xfrm>
          <a:solidFill>
            <a:srgbClr val="FF585D"/>
          </a:solidFill>
        </p:spPr>
        <p:txBody>
          <a:bodyPr/>
          <a:lstStyle/>
          <a:p>
            <a:r>
              <a:rPr lang="en-US" dirty="0"/>
              <a:t>U</a:t>
            </a:r>
            <a:r>
              <a:rPr lang="sr-Latn-RS" dirty="0"/>
              <a:t>ČESTVOVANJE U PROTESTIMA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191020" y="6764941"/>
            <a:ext cx="676449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Da li ste nekada učestvovali u javnim okupljanjima/protestima?</a:t>
            </a:r>
            <a:endParaRPr lang="en-US" sz="14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20" y="7072025"/>
            <a:ext cx="2667000"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sr-Latn-RS" sz="1400" dirty="0">
                <a:solidFill>
                  <a:schemeClr val="tx1">
                    <a:lumMod val="75000"/>
                    <a:lumOff val="25000"/>
                  </a:schemeClr>
                </a:solidFill>
              </a:rPr>
              <a:t>Ukupna</a:t>
            </a:r>
            <a:r>
              <a:rPr lang="en-US" sz="1400" dirty="0">
                <a:solidFill>
                  <a:schemeClr val="tx1">
                    <a:lumMod val="75000"/>
                    <a:lumOff val="25000"/>
                  </a:schemeClr>
                </a:solidFill>
              </a:rPr>
              <a:t> </a:t>
            </a:r>
            <a:r>
              <a:rPr lang="sr-Latn-RS" sz="1400" dirty="0">
                <a:solidFill>
                  <a:schemeClr val="tx1">
                    <a:lumMod val="75000"/>
                    <a:lumOff val="25000"/>
                  </a:schemeClr>
                </a:solidFill>
              </a:rPr>
              <a:t>ciljna</a:t>
            </a:r>
            <a:r>
              <a:rPr lang="en-US" sz="1400" dirty="0">
                <a:solidFill>
                  <a:schemeClr val="tx1">
                    <a:lumMod val="75000"/>
                    <a:lumOff val="25000"/>
                  </a:schemeClr>
                </a:solidFill>
              </a:rPr>
              <a:t> </a:t>
            </a:r>
            <a:r>
              <a:rPr lang="sr-Latn-RS" sz="1400" dirty="0">
                <a:solidFill>
                  <a:schemeClr val="tx1">
                    <a:lumMod val="75000"/>
                    <a:lumOff val="25000"/>
                  </a:schemeClr>
                </a:solidFill>
              </a:rPr>
              <a:t>populacija</a:t>
            </a: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Tačno dvije trećine građana Crne Gore tvrdi da poznaje nekog ko je u prethodnih nekoliko godina učestvovao u protestima. Međutim, tek dvije petine građana Crne Gore jeste nekada tokom svog života uzelo učešće u javnim okupljanjima ili protestima.</a:t>
            </a:r>
            <a:endParaRPr lang="en-US" sz="2000" dirty="0"/>
          </a:p>
        </p:txBody>
      </p:sp>
      <p:sp>
        <p:nvSpPr>
          <p:cNvPr id="15" name="TextBox 14">
            <a:extLst>
              <a:ext uri="{FF2B5EF4-FFF2-40B4-BE49-F238E27FC236}">
                <a16:creationId xmlns:a16="http://schemas.microsoft.com/office/drawing/2014/main" id="{0B1AFBC0-AD23-4A8E-B16A-17DE5BC2F75C}"/>
              </a:ext>
            </a:extLst>
          </p:cNvPr>
          <p:cNvSpPr txBox="1"/>
          <p:nvPr/>
        </p:nvSpPr>
        <p:spPr>
          <a:xfrm>
            <a:off x="191019" y="6450528"/>
            <a:ext cx="8510067"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Da li znate nekoga ko je učestvovao u nekom javnom okupljanju/protestu u posljednjih par godina?</a:t>
            </a:r>
            <a:endParaRPr lang="en-US" sz="1400" b="1" dirty="0"/>
          </a:p>
        </p:txBody>
      </p:sp>
      <p:graphicFrame>
        <p:nvGraphicFramePr>
          <p:cNvPr id="18" name="Content Placeholder 6">
            <a:extLst>
              <a:ext uri="{FF2B5EF4-FFF2-40B4-BE49-F238E27FC236}">
                <a16:creationId xmlns:a16="http://schemas.microsoft.com/office/drawing/2014/main" id="{994A33C3-7DD3-4ACA-8C68-2B828C3A02D4}"/>
              </a:ext>
            </a:extLst>
          </p:cNvPr>
          <p:cNvGraphicFramePr>
            <a:graphicFrameLocks/>
          </p:cNvGraphicFramePr>
          <p:nvPr>
            <p:extLst>
              <p:ext uri="{D42A27DB-BD31-4B8C-83A1-F6EECF244321}">
                <p14:modId xmlns:p14="http://schemas.microsoft.com/office/powerpoint/2010/main" val="2100146308"/>
              </p:ext>
            </p:extLst>
          </p:nvPr>
        </p:nvGraphicFramePr>
        <p:xfrm>
          <a:off x="854934" y="2637631"/>
          <a:ext cx="5331553" cy="348241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AA8AE72A-EB6F-4BF3-8C81-C16F3BE1793B}"/>
              </a:ext>
            </a:extLst>
          </p:cNvPr>
          <p:cNvSpPr/>
          <p:nvPr/>
        </p:nvSpPr>
        <p:spPr bwMode="gray">
          <a:xfrm>
            <a:off x="1012715" y="2330334"/>
            <a:ext cx="3421171" cy="457242"/>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rPr>
              <a:t>Poznavanje učesnika</a:t>
            </a:r>
            <a:endParaRPr lang="en-US" sz="2400" b="1" dirty="0">
              <a:solidFill>
                <a:schemeClr val="bg1"/>
              </a:solidFill>
            </a:endParaRPr>
          </a:p>
        </p:txBody>
      </p:sp>
      <p:sp>
        <p:nvSpPr>
          <p:cNvPr id="19" name="Rectangle 18">
            <a:extLst>
              <a:ext uri="{FF2B5EF4-FFF2-40B4-BE49-F238E27FC236}">
                <a16:creationId xmlns:a16="http://schemas.microsoft.com/office/drawing/2014/main" id="{9C7160DF-3309-4980-B0B5-6E5D25014FE3}"/>
              </a:ext>
            </a:extLst>
          </p:cNvPr>
          <p:cNvSpPr/>
          <p:nvPr/>
        </p:nvSpPr>
        <p:spPr bwMode="gray">
          <a:xfrm>
            <a:off x="7138986" y="2335700"/>
            <a:ext cx="3124200" cy="457242"/>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rPr>
              <a:t>Lično učešće</a:t>
            </a:r>
            <a:endParaRPr lang="en-US" sz="2400" b="1" dirty="0">
              <a:solidFill>
                <a:schemeClr val="bg1"/>
              </a:solidFill>
            </a:endParaRPr>
          </a:p>
        </p:txBody>
      </p:sp>
      <p:pic>
        <p:nvPicPr>
          <p:cNvPr id="11" name="Picture 10">
            <a:extLst>
              <a:ext uri="{FF2B5EF4-FFF2-40B4-BE49-F238E27FC236}">
                <a16:creationId xmlns:a16="http://schemas.microsoft.com/office/drawing/2014/main" id="{5ABBB5B3-0637-8545-A30E-0D93E1934D7C}"/>
              </a:ext>
            </a:extLst>
          </p:cNvPr>
          <p:cNvPicPr>
            <a:picLocks noChangeAspect="1"/>
          </p:cNvPicPr>
          <p:nvPr/>
        </p:nvPicPr>
        <p:blipFill>
          <a:blip r:embed="rId4"/>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1981266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DDB29-AD0C-4F31-838A-804D4580A5F2}"/>
              </a:ext>
            </a:extLst>
          </p:cNvPr>
          <p:cNvSpPr>
            <a:spLocks noGrp="1"/>
          </p:cNvSpPr>
          <p:nvPr>
            <p:ph type="title"/>
          </p:nvPr>
        </p:nvSpPr>
        <p:spPr>
          <a:xfrm>
            <a:off x="395287" y="371658"/>
            <a:ext cx="6523163" cy="598488"/>
          </a:xfrm>
          <a:solidFill>
            <a:srgbClr val="FF585D"/>
          </a:solidFill>
        </p:spPr>
        <p:txBody>
          <a:bodyPr/>
          <a:lstStyle/>
          <a:p>
            <a:r>
              <a:rPr lang="sr-Latn-RS" dirty="0"/>
              <a:t>ISPUNJENJE CILJA PROTESTA</a:t>
            </a:r>
            <a:endParaRPr lang="en-US" dirty="0"/>
          </a:p>
        </p:txBody>
      </p:sp>
      <p:sp>
        <p:nvSpPr>
          <p:cNvPr id="13" name="TextBox 12">
            <a:extLst>
              <a:ext uri="{FF2B5EF4-FFF2-40B4-BE49-F238E27FC236}">
                <a16:creationId xmlns:a16="http://schemas.microsoft.com/office/drawing/2014/main" id="{16D6D7E5-7F05-4191-8099-6306ED9AD48E}"/>
              </a:ext>
            </a:extLst>
          </p:cNvPr>
          <p:cNvSpPr txBox="1"/>
          <p:nvPr/>
        </p:nvSpPr>
        <p:spPr>
          <a:xfrm>
            <a:off x="216929" y="6754730"/>
            <a:ext cx="9931957"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Da li su javna okupljanja/protesti na kojima ste učestvovali imali uticaj na ostvarenje cilja zbog kog su organizovani?</a:t>
            </a:r>
            <a:endParaRPr lang="en-US" sz="1400" b="1" dirty="0"/>
          </a:p>
        </p:txBody>
      </p:sp>
      <p:sp>
        <p:nvSpPr>
          <p:cNvPr id="16" name="TextBox 15">
            <a:extLst>
              <a:ext uri="{FF2B5EF4-FFF2-40B4-BE49-F238E27FC236}">
                <a16:creationId xmlns:a16="http://schemas.microsoft.com/office/drawing/2014/main" id="{DB11A7EB-98A3-4E88-B52E-882242E3FBA8}"/>
              </a:ext>
            </a:extLst>
          </p:cNvPr>
          <p:cNvSpPr txBox="1"/>
          <p:nvPr/>
        </p:nvSpPr>
        <p:spPr>
          <a:xfrm>
            <a:off x="191019" y="7072025"/>
            <a:ext cx="8357667"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sr-Latn-RS" sz="1400" dirty="0">
                <a:solidFill>
                  <a:schemeClr val="tx1">
                    <a:lumMod val="75000"/>
                    <a:lumOff val="25000"/>
                  </a:schemeClr>
                </a:solidFill>
              </a:rPr>
              <a:t>Oni koji su ikada učestvovali u javnim okupljanjima/protestima (41% od ciljne populacije)</a:t>
            </a:r>
          </a:p>
        </p:txBody>
      </p:sp>
      <p:sp>
        <p:nvSpPr>
          <p:cNvPr id="17" name="TextBox 16">
            <a:extLst>
              <a:ext uri="{FF2B5EF4-FFF2-40B4-BE49-F238E27FC236}">
                <a16:creationId xmlns:a16="http://schemas.microsoft.com/office/drawing/2014/main" id="{F7CDDDDE-385A-4AAE-8A34-1B637E9BAA48}"/>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Tri od pet građana koji jesu učestvovali na protestima smatraju da su oni doveli do ispunjenja cilja, s tim da skoro polovina misli da je njihov uticaj bio veliki. Sa druge strane, skoro četvtina građana Crne Gore ne vjeruje da su protesti na kojima su učestvovali ispunili cilj koji su imali. </a:t>
            </a:r>
            <a:endParaRPr lang="en-US" sz="2000" dirty="0"/>
          </a:p>
        </p:txBody>
      </p:sp>
      <p:graphicFrame>
        <p:nvGraphicFramePr>
          <p:cNvPr id="9" name="Content Placeholder 10">
            <a:extLst>
              <a:ext uri="{FF2B5EF4-FFF2-40B4-BE49-F238E27FC236}">
                <a16:creationId xmlns:a16="http://schemas.microsoft.com/office/drawing/2014/main" id="{0B4E3B69-0FE2-4EA5-8756-FAA987B16BFB}"/>
              </a:ext>
            </a:extLst>
          </p:cNvPr>
          <p:cNvGraphicFramePr>
            <a:graphicFrameLocks noGrp="1"/>
          </p:cNvGraphicFramePr>
          <p:nvPr>
            <p:ph sz="quarter" idx="10"/>
            <p:extLst>
              <p:ext uri="{D42A27DB-BD31-4B8C-83A1-F6EECF244321}">
                <p14:modId xmlns:p14="http://schemas.microsoft.com/office/powerpoint/2010/main" val="3586253042"/>
              </p:ext>
            </p:extLst>
          </p:nvPr>
        </p:nvGraphicFramePr>
        <p:xfrm>
          <a:off x="2147887" y="2409030"/>
          <a:ext cx="9394295" cy="43456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9CD81F11-7775-2840-AC47-69112354B0D2}"/>
              </a:ext>
            </a:extLst>
          </p:cNvPr>
          <p:cNvPicPr>
            <a:picLocks noChangeAspect="1"/>
          </p:cNvPicPr>
          <p:nvPr/>
        </p:nvPicPr>
        <p:blipFill>
          <a:blip r:embed="rId3"/>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354569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1F7C-4C56-4425-B2BF-26A61BA207C6}"/>
              </a:ext>
            </a:extLst>
          </p:cNvPr>
          <p:cNvSpPr>
            <a:spLocks noGrp="1"/>
          </p:cNvSpPr>
          <p:nvPr>
            <p:ph type="title"/>
          </p:nvPr>
        </p:nvSpPr>
        <p:spPr>
          <a:xfrm>
            <a:off x="395287" y="371658"/>
            <a:ext cx="8656759" cy="598488"/>
          </a:xfrm>
        </p:spPr>
        <p:txBody>
          <a:bodyPr/>
          <a:lstStyle/>
          <a:p>
            <a:r>
              <a:rPr lang="sr-Latn-RS" dirty="0"/>
              <a:t>RAZLOZI ZA NEUČEŠĆE U PROTESTIMA</a:t>
            </a:r>
            <a:endParaRPr lang="en-US" dirty="0"/>
          </a:p>
        </p:txBody>
      </p:sp>
      <p:sp>
        <p:nvSpPr>
          <p:cNvPr id="3" name="TextBox 2">
            <a:extLst>
              <a:ext uri="{FF2B5EF4-FFF2-40B4-BE49-F238E27FC236}">
                <a16:creationId xmlns:a16="http://schemas.microsoft.com/office/drawing/2014/main" id="{C4DE7131-2414-4F2A-AA68-EC83D644C392}"/>
              </a:ext>
            </a:extLst>
          </p:cNvPr>
          <p:cNvSpPr txBox="1"/>
          <p:nvPr/>
        </p:nvSpPr>
        <p:spPr>
          <a:xfrm>
            <a:off x="191019" y="6798759"/>
            <a:ext cx="59192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Zašto nijeste nikada učestvovali u javnim okupljanjima/protestima?</a:t>
            </a:r>
            <a:endParaRPr lang="en-US" sz="1400" b="1" dirty="0"/>
          </a:p>
        </p:txBody>
      </p:sp>
      <p:sp>
        <p:nvSpPr>
          <p:cNvPr id="8" name="TextBox 7">
            <a:extLst>
              <a:ext uri="{FF2B5EF4-FFF2-40B4-BE49-F238E27FC236}">
                <a16:creationId xmlns:a16="http://schemas.microsoft.com/office/drawing/2014/main" id="{95A7D1CF-9D25-48BF-A757-273CD0B8ABE4}"/>
              </a:ext>
            </a:extLst>
          </p:cNvPr>
          <p:cNvSpPr txBox="1"/>
          <p:nvPr/>
        </p:nvSpPr>
        <p:spPr>
          <a:xfrm>
            <a:off x="191019" y="7072025"/>
            <a:ext cx="82814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pl-PL" sz="1400" dirty="0">
                <a:solidFill>
                  <a:schemeClr val="tx1">
                    <a:lumMod val="75000"/>
                    <a:lumOff val="25000"/>
                  </a:schemeClr>
                </a:solidFill>
              </a:rPr>
              <a:t> Oni koji nijesu nikada učestvovali u javnim okupljanjima/protestima (59% od ciljne populacije)</a:t>
            </a:r>
            <a:endParaRPr lang="sr-Latn-RS" sz="1400" dirty="0">
              <a:solidFill>
                <a:schemeClr val="tx1">
                  <a:lumMod val="75000"/>
                  <a:lumOff val="25000"/>
                </a:schemeClr>
              </a:solidFill>
            </a:endParaRPr>
          </a:p>
        </p:txBody>
      </p:sp>
      <p:sp>
        <p:nvSpPr>
          <p:cNvPr id="13" name="TextBox 12">
            <a:extLst>
              <a:ext uri="{FF2B5EF4-FFF2-40B4-BE49-F238E27FC236}">
                <a16:creationId xmlns:a16="http://schemas.microsoft.com/office/drawing/2014/main" id="{B5AB0D7A-B4C7-4CB3-B61D-A2B4DC17FD0C}"/>
              </a:ext>
            </a:extLst>
          </p:cNvPr>
          <p:cNvSpPr txBox="1"/>
          <p:nvPr/>
        </p:nvSpPr>
        <p:spPr>
          <a:xfrm>
            <a:off x="395287" y="1098465"/>
            <a:ext cx="12649200" cy="996033"/>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Najčešće spomenuti razlog za neučešće u protestima je procjena da javna okupljanja ne mogu da doprinesu bilo čemu, dok je drugi vezan za nedostatak interesovanja. Skoro svaki deseti građanin koji nije učestvovao u protestima se na to odlučio kako ne bi ugrozio svoj ili posao nekog od članova porodice. </a:t>
            </a:r>
          </a:p>
        </p:txBody>
      </p:sp>
      <p:graphicFrame>
        <p:nvGraphicFramePr>
          <p:cNvPr id="9" name="Content Placeholder 11">
            <a:extLst>
              <a:ext uri="{FF2B5EF4-FFF2-40B4-BE49-F238E27FC236}">
                <a16:creationId xmlns:a16="http://schemas.microsoft.com/office/drawing/2014/main" id="{D1412A87-B083-438C-8ADD-F0187B562CF4}"/>
              </a:ext>
            </a:extLst>
          </p:cNvPr>
          <p:cNvGraphicFramePr>
            <a:graphicFrameLocks noGrp="1"/>
          </p:cNvGraphicFramePr>
          <p:nvPr>
            <p:ph sz="quarter" idx="10"/>
            <p:extLst>
              <p:ext uri="{D42A27DB-BD31-4B8C-83A1-F6EECF244321}">
                <p14:modId xmlns:p14="http://schemas.microsoft.com/office/powerpoint/2010/main" val="2768380551"/>
              </p:ext>
            </p:extLst>
          </p:nvPr>
        </p:nvGraphicFramePr>
        <p:xfrm>
          <a:off x="1157287" y="2251079"/>
          <a:ext cx="11658600" cy="434491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D04592F6-9ED5-CC40-AFDF-A8F586C36987}"/>
              </a:ext>
            </a:extLst>
          </p:cNvPr>
          <p:cNvPicPr>
            <a:picLocks noChangeAspect="1"/>
          </p:cNvPicPr>
          <p:nvPr/>
        </p:nvPicPr>
        <p:blipFill>
          <a:blip r:embed="rId3"/>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1474933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5B2CE633-AC84-43F0-933C-3291FA971C91}"/>
              </a:ext>
            </a:extLst>
          </p:cNvPr>
          <p:cNvGraphicFramePr>
            <a:graphicFrameLocks noGrp="1"/>
          </p:cNvGraphicFramePr>
          <p:nvPr>
            <p:ph sz="quarter" idx="10"/>
            <p:extLst>
              <p:ext uri="{D42A27DB-BD31-4B8C-83A1-F6EECF244321}">
                <p14:modId xmlns:p14="http://schemas.microsoft.com/office/powerpoint/2010/main" val="4286870814"/>
              </p:ext>
            </p:extLst>
          </p:nvPr>
        </p:nvGraphicFramePr>
        <p:xfrm>
          <a:off x="395288" y="2371996"/>
          <a:ext cx="5943600" cy="4370369"/>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78A18333-BACD-4F4F-ABCD-327176638B7C}"/>
              </a:ext>
            </a:extLst>
          </p:cNvPr>
          <p:cNvSpPr>
            <a:spLocks noGrp="1"/>
          </p:cNvSpPr>
          <p:nvPr>
            <p:ph type="title"/>
          </p:nvPr>
        </p:nvSpPr>
        <p:spPr>
          <a:xfrm>
            <a:off x="395287" y="371658"/>
            <a:ext cx="7652959" cy="598488"/>
          </a:xfrm>
        </p:spPr>
        <p:txBody>
          <a:bodyPr/>
          <a:lstStyle/>
          <a:p>
            <a:r>
              <a:rPr lang="sr-Latn-RS" dirty="0"/>
              <a:t>POŠTOVANJE SLOBODE PROTESTA</a:t>
            </a:r>
            <a:endParaRPr lang="en-US" dirty="0"/>
          </a:p>
        </p:txBody>
      </p:sp>
      <p:sp>
        <p:nvSpPr>
          <p:cNvPr id="12" name="TextBox 11">
            <a:extLst>
              <a:ext uri="{FF2B5EF4-FFF2-40B4-BE49-F238E27FC236}">
                <a16:creationId xmlns:a16="http://schemas.microsoft.com/office/drawing/2014/main" id="{F87D37C5-84E5-48B6-BDEB-9E1A89B37425}"/>
              </a:ext>
            </a:extLst>
          </p:cNvPr>
          <p:cNvSpPr txBox="1"/>
          <p:nvPr/>
        </p:nvSpPr>
        <p:spPr>
          <a:xfrm>
            <a:off x="211765" y="6752855"/>
            <a:ext cx="12680322" cy="244289"/>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100" b="1" dirty="0"/>
              <a:t>A da li, po Vašem mišljenju, u Crnoj Gori građani mogu slobodno da učestvuju u javnim okupljanjima/protestima bez straha da će zbog toga biti izloženi različitim pritiscima, ili kažnjavanju? </a:t>
            </a:r>
            <a:endParaRPr lang="en-US" sz="1100" b="1" dirty="0"/>
          </a:p>
        </p:txBody>
      </p:sp>
      <p:sp>
        <p:nvSpPr>
          <p:cNvPr id="16" name="TextBox 15">
            <a:extLst>
              <a:ext uri="{FF2B5EF4-FFF2-40B4-BE49-F238E27FC236}">
                <a16:creationId xmlns:a16="http://schemas.microsoft.com/office/drawing/2014/main" id="{AF9D452E-5169-4F3A-920A-96A0128033C1}"/>
              </a:ext>
            </a:extLst>
          </p:cNvPr>
          <p:cNvSpPr txBox="1"/>
          <p:nvPr/>
        </p:nvSpPr>
        <p:spPr>
          <a:xfrm>
            <a:off x="226052" y="6997144"/>
            <a:ext cx="2667000"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dirty="0">
                <a:solidFill>
                  <a:schemeClr val="tx1">
                    <a:lumMod val="75000"/>
                    <a:lumOff val="25000"/>
                  </a:schemeClr>
                </a:solidFill>
              </a:rPr>
              <a:t>Baza:</a:t>
            </a:r>
            <a:r>
              <a:rPr lang="en-US" sz="1400" dirty="0">
                <a:solidFill>
                  <a:schemeClr val="tx1">
                    <a:lumMod val="75000"/>
                    <a:lumOff val="25000"/>
                  </a:schemeClr>
                </a:solidFill>
              </a:rPr>
              <a:t> </a:t>
            </a:r>
            <a:r>
              <a:rPr lang="sr-Latn-RS" sz="1400" dirty="0">
                <a:solidFill>
                  <a:schemeClr val="tx1">
                    <a:lumMod val="75000"/>
                    <a:lumOff val="25000"/>
                  </a:schemeClr>
                </a:solidFill>
              </a:rPr>
              <a:t>Ukupna</a:t>
            </a:r>
            <a:r>
              <a:rPr lang="en-US" sz="1400" dirty="0">
                <a:solidFill>
                  <a:schemeClr val="tx1">
                    <a:lumMod val="75000"/>
                    <a:lumOff val="25000"/>
                  </a:schemeClr>
                </a:solidFill>
              </a:rPr>
              <a:t> </a:t>
            </a:r>
            <a:r>
              <a:rPr lang="sr-Latn-RS" sz="1400" dirty="0">
                <a:solidFill>
                  <a:schemeClr val="tx1">
                    <a:lumMod val="75000"/>
                    <a:lumOff val="25000"/>
                  </a:schemeClr>
                </a:solidFill>
              </a:rPr>
              <a:t>ciljna</a:t>
            </a:r>
            <a:r>
              <a:rPr lang="en-US" sz="1400" dirty="0">
                <a:solidFill>
                  <a:schemeClr val="tx1">
                    <a:lumMod val="75000"/>
                    <a:lumOff val="25000"/>
                  </a:schemeClr>
                </a:solidFill>
              </a:rPr>
              <a:t> </a:t>
            </a:r>
            <a:r>
              <a:rPr lang="sr-Latn-RS" sz="1400" dirty="0">
                <a:solidFill>
                  <a:schemeClr val="tx1">
                    <a:lumMod val="75000"/>
                    <a:lumOff val="25000"/>
                  </a:schemeClr>
                </a:solidFill>
              </a:rPr>
              <a:t>populacija</a:t>
            </a:r>
          </a:p>
        </p:txBody>
      </p:sp>
      <p:sp>
        <p:nvSpPr>
          <p:cNvPr id="17" name="TextBox 16">
            <a:extLst>
              <a:ext uri="{FF2B5EF4-FFF2-40B4-BE49-F238E27FC236}">
                <a16:creationId xmlns:a16="http://schemas.microsoft.com/office/drawing/2014/main" id="{C9CE7330-AB80-4A83-A2F9-3360C18E47F8}"/>
              </a:ext>
            </a:extLst>
          </p:cNvPr>
          <p:cNvSpPr txBox="1"/>
          <p:nvPr/>
        </p:nvSpPr>
        <p:spPr>
          <a:xfrm>
            <a:off x="395287" y="1098465"/>
            <a:ext cx="12649200" cy="688256"/>
          </a:xfrm>
          <a:prstGeom prst="rect">
            <a:avLst/>
          </a:prstGeom>
          <a:solidFill>
            <a:schemeClr val="bg1">
              <a:lumMod val="85000"/>
            </a:schemeClr>
          </a:solidFill>
        </p:spPr>
        <p:txBody>
          <a:bodyPr wrap="square" lIns="72000" tIns="36000" rIns="72000" bIns="36000" rtlCol="0">
            <a:spAutoFit/>
          </a:bodyPr>
          <a:lstStyle/>
          <a:p>
            <a:pPr algn="just">
              <a:spcBef>
                <a:spcPts val="2400"/>
              </a:spcBef>
              <a:buClr>
                <a:schemeClr val="bg2"/>
              </a:buClr>
            </a:pPr>
            <a:r>
              <a:rPr lang="sr-Latn-RS" sz="2000" dirty="0"/>
              <a:t>Mišljenja građana su ujednačena po pitanju poštovanja slobode okupljanja u Crnoj Gori i slobodnom učestvovanju od strane građana, pa u oba slučaja oko dvije petine njih smatra da se sloboda ne poštuje.</a:t>
            </a:r>
            <a:endParaRPr lang="sr-Latn-ME" sz="2000" dirty="0"/>
          </a:p>
        </p:txBody>
      </p:sp>
      <p:graphicFrame>
        <p:nvGraphicFramePr>
          <p:cNvPr id="7" name="Content Placeholder 10">
            <a:extLst>
              <a:ext uri="{FF2B5EF4-FFF2-40B4-BE49-F238E27FC236}">
                <a16:creationId xmlns:a16="http://schemas.microsoft.com/office/drawing/2014/main" id="{339A1E66-F199-4938-85BA-DDC24D77AB25}"/>
              </a:ext>
            </a:extLst>
          </p:cNvPr>
          <p:cNvGraphicFramePr>
            <a:graphicFrameLocks/>
          </p:cNvGraphicFramePr>
          <p:nvPr>
            <p:extLst>
              <p:ext uri="{D42A27DB-BD31-4B8C-83A1-F6EECF244321}">
                <p14:modId xmlns:p14="http://schemas.microsoft.com/office/powerpoint/2010/main" val="3007328945"/>
              </p:ext>
            </p:extLst>
          </p:nvPr>
        </p:nvGraphicFramePr>
        <p:xfrm>
          <a:off x="6508124" y="2361506"/>
          <a:ext cx="6155363" cy="437036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B5C6FD7-06B5-4D79-8D3D-AF71262D300B}"/>
              </a:ext>
            </a:extLst>
          </p:cNvPr>
          <p:cNvSpPr txBox="1"/>
          <p:nvPr/>
        </p:nvSpPr>
        <p:spPr>
          <a:xfrm>
            <a:off x="226052" y="6440779"/>
            <a:ext cx="8129068" cy="291096"/>
          </a:xfrm>
          <a:prstGeom prst="rect">
            <a:avLst/>
          </a:prstGeom>
          <a:solidFill>
            <a:schemeClr val="tx1">
              <a:lumMod val="10000"/>
              <a:lumOff val="90000"/>
            </a:schemeClr>
          </a:solidFill>
        </p:spPr>
        <p:txBody>
          <a:bodyPr wrap="square" lIns="72000" tIns="36000" rIns="72000" bIns="36000" rtlCol="0">
            <a:spAutoFit/>
          </a:bodyPr>
          <a:lstStyle/>
          <a:p>
            <a:pPr>
              <a:lnSpc>
                <a:spcPct val="110000"/>
              </a:lnSpc>
              <a:spcBef>
                <a:spcPts val="2400"/>
              </a:spcBef>
              <a:buClr>
                <a:schemeClr val="bg2"/>
              </a:buClr>
            </a:pPr>
            <a:r>
              <a:rPr lang="sr-Latn-RS" sz="1400" b="1" dirty="0"/>
              <a:t>A koliko se sloboda javnog okupljanja/protesta po Vašem mišljenju poštuje u Crnoj Gori?</a:t>
            </a:r>
            <a:endParaRPr lang="en-US" sz="1400" b="1" dirty="0"/>
          </a:p>
        </p:txBody>
      </p:sp>
      <p:pic>
        <p:nvPicPr>
          <p:cNvPr id="9" name="Picture 8">
            <a:extLst>
              <a:ext uri="{FF2B5EF4-FFF2-40B4-BE49-F238E27FC236}">
                <a16:creationId xmlns:a16="http://schemas.microsoft.com/office/drawing/2014/main" id="{9A8B4C44-C868-9D49-ABDC-0FB93A76C467}"/>
              </a:ext>
            </a:extLst>
          </p:cNvPr>
          <p:cNvPicPr>
            <a:picLocks noChangeAspect="1"/>
          </p:cNvPicPr>
          <p:nvPr/>
        </p:nvPicPr>
        <p:blipFill>
          <a:blip r:embed="rId4"/>
          <a:stretch>
            <a:fillRect/>
          </a:stretch>
        </p:blipFill>
        <p:spPr>
          <a:xfrm>
            <a:off x="11457138" y="305245"/>
            <a:ext cx="804918" cy="587373"/>
          </a:xfrm>
          <a:prstGeom prst="rect">
            <a:avLst/>
          </a:prstGeom>
        </p:spPr>
      </p:pic>
    </p:spTree>
    <p:extLst>
      <p:ext uri="{BB962C8B-B14F-4D97-AF65-F5344CB8AC3E}">
        <p14:creationId xmlns:p14="http://schemas.microsoft.com/office/powerpoint/2010/main" val="3118434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resentation - Ceris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Public_Affairs_16-9 widescreen_ Ipsos Template (2016)_v1.potx" id="{D2CDBA0F-6E6C-43A6-9B5B-F5A81A4553DF}" vid="{9DB46285-9EDF-4E3F-817C-D72498801A47}"/>
    </a:ext>
  </a:ext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9AAA1E22225C4D9BE39947DFAE1938" ma:contentTypeVersion="9" ma:contentTypeDescription="Create a new document." ma:contentTypeScope="" ma:versionID="52311c38dcbbb92ff18c2a16aa94dc36">
  <xsd:schema xmlns:xsd="http://www.w3.org/2001/XMLSchema" xmlns:xs="http://www.w3.org/2001/XMLSchema" xmlns:p="http://schemas.microsoft.com/office/2006/metadata/properties" xmlns:ns3="296495b6-a231-4062-a657-e24ba5b77c7c" xmlns:ns4="8ca2aad0-9669-4e40-98d0-b8a0da662e9f" targetNamespace="http://schemas.microsoft.com/office/2006/metadata/properties" ma:root="true" ma:fieldsID="fa47bf41922a06fbafd8d85015f74f3c" ns3:_="" ns4:_="">
    <xsd:import namespace="296495b6-a231-4062-a657-e24ba5b77c7c"/>
    <xsd:import namespace="8ca2aad0-9669-4e40-98d0-b8a0da662e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495b6-a231-4062-a657-e24ba5b77c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a2aad0-9669-4e40-98d0-b8a0da662e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FC2680-703E-42FC-972E-69D91FEFE1A3}">
  <ds:schemaRefs>
    <ds:schemaRef ds:uri="296495b6-a231-4062-a657-e24ba5b77c7c"/>
    <ds:schemaRef ds:uri="http://purl.org/dc/terms/"/>
    <ds:schemaRef ds:uri="http://schemas.openxmlformats.org/package/2006/metadata/core-properties"/>
    <ds:schemaRef ds:uri="http://schemas.microsoft.com/office/2006/documentManagement/types"/>
    <ds:schemaRef ds:uri="http://purl.org/dc/dcmitype/"/>
    <ds:schemaRef ds:uri="8ca2aad0-9669-4e40-98d0-b8a0da662e9f"/>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15CAED0-EAA1-481D-BC8C-415D5DFF88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495b6-a231-4062-a657-e24ba5b77c7c"/>
    <ds:schemaRef ds:uri="8ca2aad0-9669-4e40-98d0-b8a0da662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F5B88-3CDA-40EE-8AFC-BD3AA9C8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_Public_Affairs_16-9 widescreen_ Ipsos Template (2017)</Template>
  <TotalTime>0</TotalTime>
  <Words>1322</Words>
  <Application>Microsoft Macintosh PowerPoint</Application>
  <PresentationFormat>Custom</PresentationFormat>
  <Paragraphs>110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Geomanist Light</vt:lpstr>
      <vt:lpstr>Segoe UI</vt:lpstr>
      <vt:lpstr>Segoe UI Light</vt:lpstr>
      <vt:lpstr>Wingdings</vt:lpstr>
      <vt:lpstr>Presentation - Cerise</vt:lpstr>
      <vt:lpstr>PowerPoint Presentation</vt:lpstr>
      <vt:lpstr>PowerPoint Presentation</vt:lpstr>
      <vt:lpstr>METODOLOGIJA</vt:lpstr>
      <vt:lpstr>DEMOGRAFIJA</vt:lpstr>
      <vt:lpstr>REZULTATI ISTRAŽIVANJA</vt:lpstr>
      <vt:lpstr>UČESTVOVANJE U PROTESTIMA</vt:lpstr>
      <vt:lpstr>ISPUNJENJE CILJA PROTESTA</vt:lpstr>
      <vt:lpstr>RAZLOZI ZA NEUČEŠĆE U PROTESTIMA</vt:lpstr>
      <vt:lpstr>POŠTOVANJE SLOBODE PROTESTA</vt:lpstr>
      <vt:lpstr>MOGUĆNOST PROMJENE PUTEM PROTESTA</vt:lpstr>
      <vt:lpstr>SPREMNOST ZA PRIKLJUČENJE PROTESTIMA</vt:lpstr>
      <vt:lpstr>PREFERIRANI CILJEVI I ORGANIZATORI PROTESTA</vt:lpstr>
      <vt:lpstr>RAZLOZI ZA MANJAK SPREMNOSTI ZA UČEŠĆE</vt:lpstr>
      <vt:lpstr>PRIJAVA JAVNOG OKUPLJANJA ILI PROTESTA</vt:lpstr>
      <vt:lpstr>ODNOS POLICIJE PREMA PROTESTIMA</vt:lpstr>
      <vt:lpstr>OPASNOST OD KORONA VIRUSA I PROTESTI</vt:lpstr>
      <vt:lpstr>ODNOS NADLEŽNIH ORGANA PREMA PROTESTIMA</vt:lpstr>
      <vt:lpstr>IZVJEŠTAVANJE MEDIJA O PROTESTIMA</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2020-01-29T16:16:16Z</dcterms:created>
  <dcterms:modified xsi:type="dcterms:W3CDTF">2021-04-29T15:16:27Z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0x010100C39AAA1E22225C4D9BE39947DFAE1938</vt:lpwstr>
  </property>
</Properties>
</file>